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Amy Cesa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1-18T22:31:19.277">
    <p:pos x="196" y="469"/>
    <p:text>I just added some color to make it more interesting. Feel free to change.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08-29T17:45:07.443">
    <p:pos x="-41" y="826"/>
    <p:text>Timeline of your journey. Add whatever shaped your career. 
Change around the layout/colors to makes sense for you.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0-08-29T17:45:44.729">
    <p:pos x="2328" y="278"/>
    <p:text>What does your current role and your current team look like?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0-12-20T20:54:05.201">
    <p:pos x="196" y="280"/>
    <p:text>An example project at Visa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0-08-29T18:20:17.824">
    <p:pos x="196" y="280"/>
    <p:text>Who was this project make for? Did you have user personas? What was their data literacy level?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0-12-20T20:56:12.059">
    <p:pos x="196" y="280"/>
    <p:text>- what is accessibility and why it's important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5f3c6ab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65f3c6ab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5f0588b0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5f0588b0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65f3c6ab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65f3c6ab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65f3c6ab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65f3c6ab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5f0588b0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5f0588b0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65f3c6ab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65f3c6ab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957f349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957f349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65f3c6a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65f3c6a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641fea6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641fea6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65f3c6a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65f3c6a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f0588b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5f0588b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641fea6d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641fea6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957f3494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957f3494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641fea6d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641fea6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641fea6d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641fea6d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641fea6d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641fea6d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641fea6d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641fea6d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641fea6d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641fea6d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957f3494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957f3494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65f3c6ab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65f3c6ab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957f3494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957f3494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5f0588b0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5f0588b0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641fea6d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641fea6d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641fea6d6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b641fea6d6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641fea6d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b641fea6d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641fea6d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b641fea6d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b641fea6d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b641fea6d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65f3c6a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65f3c6a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65f3c6ab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65f3c6ab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65f3c6ab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65f3c6ab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65f3c6ab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65f3c6ab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65f3c6ab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65f3c6ab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65f3c6ab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65f3c6ab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65f3c6ab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65f3c6ab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65f3c6ab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65f3c6ab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4.xml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5.xml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witter.com/liatrisbian/status/1324427612723253250?s=20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twitter.com/liatrisbian/status/1324427612723253250?s=2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6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rive.google.com/file/d/1Uu39CLsyeuxqOXifvgw4d0lUPCMdyi-z/view" TargetMode="External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a11yproject.com/" TargetMode="External"/><Relationship Id="rId4" Type="http://schemas.openxmlformats.org/officeDocument/2006/relationships/hyperlink" Target="https://www.a11yproject.com/checklist/" TargetMode="External"/><Relationship Id="rId11" Type="http://schemas.openxmlformats.org/officeDocument/2006/relationships/hyperlink" Target="https://www.w3.org/WAI/standards-guidelines/wcag/" TargetMode="External"/><Relationship Id="rId10" Type="http://schemas.openxmlformats.org/officeDocument/2006/relationships/hyperlink" Target="https://www.w3.org/WAI/fundamentals/accessibility-intro/" TargetMode="External"/><Relationship Id="rId9" Type="http://schemas.openxmlformats.org/officeDocument/2006/relationships/hyperlink" Target="https://www.solidstart.info/" TargetMode="External"/><Relationship Id="rId5" Type="http://schemas.openxmlformats.org/officeDocument/2006/relationships/hyperlink" Target="https://www.deque.com/" TargetMode="External"/><Relationship Id="rId6" Type="http://schemas.openxmlformats.org/officeDocument/2006/relationships/hyperlink" Target="https://inclusivedesignprinciples.org/" TargetMode="External"/><Relationship Id="rId7" Type="http://schemas.openxmlformats.org/officeDocument/2006/relationships/hyperlink" Target="https://www.microsoft.com/design/inclusive/" TargetMode="External"/><Relationship Id="rId8" Type="http://schemas.openxmlformats.org/officeDocument/2006/relationships/hyperlink" Target="https://www.rgd.ca/database/files/library/RGD_AccessAbility2_Handbook_2019_06_01(1).pdf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keen.io/blog/accessibility-in-data-vis/" TargetMode="External"/><Relationship Id="rId4" Type="http://schemas.openxmlformats.org/officeDocument/2006/relationships/hyperlink" Target="https://fossheim.io/writing/posts/accessible-dataviz-d3-intro/" TargetMode="External"/><Relationship Id="rId9" Type="http://schemas.openxmlformats.org/officeDocument/2006/relationships/hyperlink" Target="https://medium.com/nightingale/writing-alt-text-for-data-visualization-2a218ef43f81" TargetMode="External"/><Relationship Id="rId5" Type="http://schemas.openxmlformats.org/officeDocument/2006/relationships/hyperlink" Target="https://fossheim.io/writing/posts/accessible-dataviz-design/" TargetMode="External"/><Relationship Id="rId6" Type="http://schemas.openxmlformats.org/officeDocument/2006/relationships/hyperlink" Target="https://fossheim.io/writing/posts/accessible-dataviz-us-elections/" TargetMode="External"/><Relationship Id="rId7" Type="http://schemas.openxmlformats.org/officeDocument/2006/relationships/hyperlink" Target="https://psmag.com/social-justice/how-to-make-visiualizations-more-accessible" TargetMode="External"/><Relationship Id="rId8" Type="http://schemas.openxmlformats.org/officeDocument/2006/relationships/hyperlink" Target="https://medium.com/nightingale/accessibility-is-at-the-heart-of-data-visualization-64a38d6c505b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Frank Elavsky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Staff Data Visualization Engineer and Designer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 title="Button compon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780975" cy="17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 title="Dropdown Compon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8175"/>
            <a:ext cx="1780975" cy="178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 title="UI Shell compone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251682"/>
            <a:ext cx="1780975" cy="17933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>
            <a:stCxn id="137" idx="3"/>
          </p:cNvCxnSpPr>
          <p:nvPr/>
        </p:nvCxnSpPr>
        <p:spPr>
          <a:xfrm>
            <a:off x="1933375" y="2571744"/>
            <a:ext cx="144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0" name="Google Shape;140;p22" title="Example interface made out of design component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8200" y="917187"/>
            <a:ext cx="5636825" cy="33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Visa Chart Components</a:t>
            </a:r>
            <a:endParaRPr/>
          </a:p>
        </p:txBody>
      </p:sp>
      <p:pic>
        <p:nvPicPr>
          <p:cNvPr id="146" name="Google Shape;146;p23" title="example visa chart componen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1500" y="1105275"/>
            <a:ext cx="3961000" cy="38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Bar Chart </a:t>
            </a:r>
            <a:r>
              <a:rPr i="1" lang="en"/>
              <a:t>Design System Component</a:t>
            </a:r>
            <a:endParaRPr i="1"/>
          </a:p>
        </p:txBody>
      </p:sp>
      <p:pic>
        <p:nvPicPr>
          <p:cNvPr id="152" name="Google Shape;152;p24" title="Bar chart design system compon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038" y="1110373"/>
            <a:ext cx="5907917" cy="36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3696450" y="176100"/>
            <a:ext cx="17511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once, Develop once,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everywhere</a:t>
            </a:r>
            <a:endParaRPr/>
          </a:p>
        </p:txBody>
      </p:sp>
      <p:pic>
        <p:nvPicPr>
          <p:cNvPr id="158" name="Google Shape;158;p25" title="basic bar chart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288" y="1353025"/>
            <a:ext cx="1383425" cy="13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 title="sorted bar 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547" y="3352975"/>
            <a:ext cx="1342179" cy="13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title="bar chart with a highlighted eleme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550" y="3329925"/>
            <a:ext cx="1415801" cy="140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5"/>
          <p:cNvGrpSpPr/>
          <p:nvPr/>
        </p:nvGrpSpPr>
        <p:grpSpPr>
          <a:xfrm>
            <a:off x="1801250" y="3341450"/>
            <a:ext cx="1425350" cy="1401875"/>
            <a:chOff x="1801250" y="3341450"/>
            <a:chExt cx="1425350" cy="1401875"/>
          </a:xfrm>
        </p:grpSpPr>
        <p:pic>
          <p:nvPicPr>
            <p:cNvPr id="162" name="Google Shape;162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01250" y="3341450"/>
              <a:ext cx="1383425" cy="1401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5" title="rotated bar chart"/>
            <p:cNvPicPr preferRelativeResize="0"/>
            <p:nvPr/>
          </p:nvPicPr>
          <p:blipFill rotWithShape="1">
            <a:blip r:embed="rId6">
              <a:alphaModFix/>
            </a:blip>
            <a:srcRect b="16156" l="14886" r="10979" t="0"/>
            <a:stretch/>
          </p:blipFill>
          <p:spPr>
            <a:xfrm rot="5400000">
              <a:off x="2126075" y="3407425"/>
              <a:ext cx="1025625" cy="1175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“Audience”? Developers.</a:t>
            </a:r>
            <a:endParaRPr/>
          </a:p>
        </p:txBody>
      </p:sp>
      <p:pic>
        <p:nvPicPr>
          <p:cNvPr id="169" name="Google Shape;169;p26" title="a bunch of co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876300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</a:t>
            </a:r>
            <a:r>
              <a:rPr lang="en"/>
              <a:t>Audience? Global users</a:t>
            </a:r>
            <a:endParaRPr/>
          </a:p>
        </p:txBody>
      </p:sp>
      <p:pic>
        <p:nvPicPr>
          <p:cNvPr id="175" name="Google Shape;175;p27" title="an image of a digitally connected worl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1155525"/>
            <a:ext cx="605790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rgbClr val="FFFFFF"/>
                </a:solidFill>
              </a:rPr>
              <a:t>Accessibility</a:t>
            </a:r>
            <a:endParaRPr b="1" sz="4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critical, but in new ways</a:t>
            </a:r>
            <a:endParaRPr/>
          </a:p>
        </p:txBody>
      </p:sp>
      <p:pic>
        <p:nvPicPr>
          <p:cNvPr descr="Shows Sinus Arrest, VEB, APC, and 2 degrees AVB." id="186" name="Google Shape;186;p29" title="Abnormal cardio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88" y="1104450"/>
            <a:ext cx="668002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2468700" cy="17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 Outbreak Data Tracking</a:t>
            </a:r>
            <a:endParaRPr/>
          </a:p>
        </p:txBody>
      </p:sp>
      <p:pic>
        <p:nvPicPr>
          <p:cNvPr id="192" name="Google Shape;192;p30" title="Map of covid outbreaks in Califor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525" y="161650"/>
            <a:ext cx="5616875" cy="49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 Presidential Election Visualizations</a:t>
            </a:r>
            <a:endParaRPr/>
          </a:p>
        </p:txBody>
      </p:sp>
      <p:pic>
        <p:nvPicPr>
          <p:cNvPr id="198" name="Google Shape;198;p31" title="Map of the US presidential election that shows Joe Biden as the winn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238" y="1155525"/>
            <a:ext cx="604751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-66075" y="1312525"/>
            <a:ext cx="9286500" cy="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4"/>
          <p:cNvCxnSpPr/>
          <p:nvPr/>
        </p:nvCxnSpPr>
        <p:spPr>
          <a:xfrm>
            <a:off x="-76193" y="1652825"/>
            <a:ext cx="1660500" cy="5400"/>
          </a:xfrm>
          <a:prstGeom prst="straightConnector1">
            <a:avLst/>
          </a:prstGeom>
          <a:noFill/>
          <a:ln cap="flat" cmpd="sng" w="1524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0" y="1793150"/>
            <a:ext cx="15288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Trinity Lutheran College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Computer Information Systems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&amp; Philosophy</a:t>
            </a:r>
            <a:endParaRPr b="1"/>
          </a:p>
        </p:txBody>
      </p:sp>
      <p:sp>
        <p:nvSpPr>
          <p:cNvPr id="63" name="Google Shape;63;p14"/>
          <p:cNvSpPr txBox="1"/>
          <p:nvPr/>
        </p:nvSpPr>
        <p:spPr>
          <a:xfrm>
            <a:off x="1818613" y="1793150"/>
            <a:ext cx="15288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Science Foundation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Undergrad Researcher in Visualization</a:t>
            </a:r>
            <a:endParaRPr b="1"/>
          </a:p>
        </p:txBody>
      </p:sp>
      <p:sp>
        <p:nvSpPr>
          <p:cNvPr id="64" name="Google Shape;64;p14"/>
          <p:cNvSpPr txBox="1"/>
          <p:nvPr/>
        </p:nvSpPr>
        <p:spPr>
          <a:xfrm>
            <a:off x="3637250" y="1793150"/>
            <a:ext cx="18366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Acumen LLC, </a:t>
            </a:r>
            <a:r>
              <a:rPr i="1" lang="en"/>
              <a:t>Federal 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 Visualization Developer</a:t>
            </a:r>
            <a:endParaRPr b="1"/>
          </a:p>
        </p:txBody>
      </p:sp>
      <p:sp>
        <p:nvSpPr>
          <p:cNvPr id="65" name="Google Shape;65;p14"/>
          <p:cNvSpPr txBox="1"/>
          <p:nvPr/>
        </p:nvSpPr>
        <p:spPr>
          <a:xfrm>
            <a:off x="5611251" y="1793150"/>
            <a:ext cx="19092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Northwestern University, </a:t>
            </a:r>
            <a:r>
              <a:rPr i="1" lang="en"/>
              <a:t>Research Computing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 Visualization Specialist</a:t>
            </a:r>
            <a:endParaRPr b="1"/>
          </a:p>
        </p:txBody>
      </p:sp>
      <p:sp>
        <p:nvSpPr>
          <p:cNvPr id="66" name="Google Shape;66;p14"/>
          <p:cNvSpPr txBox="1"/>
          <p:nvPr/>
        </p:nvSpPr>
        <p:spPr>
          <a:xfrm>
            <a:off x="7620000" y="1793150"/>
            <a:ext cx="15924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Visa Inc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Staff Data Visualization Engineer and Designer</a:t>
            </a:r>
            <a:endParaRPr b="1"/>
          </a:p>
        </p:txBody>
      </p:sp>
      <p:cxnSp>
        <p:nvCxnSpPr>
          <p:cNvPr id="67" name="Google Shape;67;p14"/>
          <p:cNvCxnSpPr/>
          <p:nvPr/>
        </p:nvCxnSpPr>
        <p:spPr>
          <a:xfrm>
            <a:off x="1847857" y="1652825"/>
            <a:ext cx="1660500" cy="5400"/>
          </a:xfrm>
          <a:prstGeom prst="straightConnector1">
            <a:avLst/>
          </a:prstGeom>
          <a:noFill/>
          <a:ln cap="flat" cmpd="sng" w="1524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4"/>
          <p:cNvCxnSpPr/>
          <p:nvPr/>
        </p:nvCxnSpPr>
        <p:spPr>
          <a:xfrm>
            <a:off x="3771907" y="1652825"/>
            <a:ext cx="1660500" cy="5400"/>
          </a:xfrm>
          <a:prstGeom prst="straightConnector1">
            <a:avLst/>
          </a:prstGeom>
          <a:noFill/>
          <a:ln cap="flat" cmpd="sng" w="1524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4"/>
          <p:cNvCxnSpPr/>
          <p:nvPr/>
        </p:nvCxnSpPr>
        <p:spPr>
          <a:xfrm>
            <a:off x="5695957" y="1652825"/>
            <a:ext cx="1660500" cy="5400"/>
          </a:xfrm>
          <a:prstGeom prst="straightConnector1">
            <a:avLst/>
          </a:prstGeom>
          <a:noFill/>
          <a:ln cap="flat" cmpd="sng" w="1524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4"/>
          <p:cNvCxnSpPr/>
          <p:nvPr/>
        </p:nvCxnSpPr>
        <p:spPr>
          <a:xfrm>
            <a:off x="7620007" y="1652825"/>
            <a:ext cx="1660500" cy="5400"/>
          </a:xfrm>
          <a:prstGeom prst="straightConnector1">
            <a:avLst/>
          </a:prstGeom>
          <a:noFill/>
          <a:ln cap="flat" cmpd="sng" w="15240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 screen reader user experiences</a:t>
            </a:r>
            <a:endParaRPr/>
          </a:p>
        </p:txBody>
      </p:sp>
      <p:pic>
        <p:nvPicPr>
          <p:cNvPr id="204" name="Google Shape;204;p32" title="Link to screen read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4988" y="1177800"/>
            <a:ext cx="553402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/>
        </p:nvSpPr>
        <p:spPr>
          <a:xfrm>
            <a:off x="1942250" y="4314400"/>
            <a:ext cx="475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Visualization Accessibility Audit</a:t>
            </a:r>
            <a:r>
              <a:rPr lang="en">
                <a:solidFill>
                  <a:schemeClr val="dk2"/>
                </a:solidFill>
              </a:rPr>
              <a:t> by Sarah Fossheim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r>
              <a:rPr lang="en"/>
              <a:t> (A11y)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is about providing access.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 is making something usable by as many people as possible, regardless of their disability.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chart.</a:t>
            </a:r>
            <a:endParaRPr/>
          </a:p>
        </p:txBody>
      </p:sp>
      <p:pic>
        <p:nvPicPr>
          <p:cNvPr descr="Chart is labeled with the lowest value at 39, mean value of 61.2, note that 65 appears 7 times, and a max value of 79." id="217" name="Google Shape;217;p34" title="Example bar 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303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Simulated diabetic retinopathy and glaucoma.</a:t>
            </a:r>
            <a:endParaRPr/>
          </a:p>
        </p:txBody>
      </p:sp>
      <p:pic>
        <p:nvPicPr>
          <p:cNvPr id="223" name="Google Shape;223;p35" title="Example bar chart but now obscured by visual impairment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09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11700" y="59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Colorblindness</a:t>
            </a:r>
            <a:r>
              <a:rPr lang="en">
                <a:solidFill>
                  <a:schemeClr val="dk2"/>
                </a:solidFill>
              </a:rPr>
              <a:t>: ~4.5% of those with Eur. Ancestry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29" name="Google Shape;229;p36"/>
          <p:cNvGrpSpPr/>
          <p:nvPr/>
        </p:nvGrpSpPr>
        <p:grpSpPr>
          <a:xfrm>
            <a:off x="437575" y="1193318"/>
            <a:ext cx="8229600" cy="334800"/>
            <a:chOff x="437575" y="1193318"/>
            <a:chExt cx="8229600" cy="334800"/>
          </a:xfrm>
        </p:grpSpPr>
        <p:sp>
          <p:nvSpPr>
            <p:cNvPr id="230" name="Google Shape;230;p36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437575" y="1193318"/>
              <a:ext cx="3750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36"/>
          <p:cNvSpPr txBox="1"/>
          <p:nvPr>
            <p:ph type="title"/>
          </p:nvPr>
        </p:nvSpPr>
        <p:spPr>
          <a:xfrm>
            <a:off x="311700" y="21048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Low vision: ~25% of all people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33" name="Google Shape;233;p36"/>
          <p:cNvGrpSpPr/>
          <p:nvPr/>
        </p:nvGrpSpPr>
        <p:grpSpPr>
          <a:xfrm>
            <a:off x="437575" y="2703850"/>
            <a:ext cx="8229600" cy="334806"/>
            <a:chOff x="437575" y="2703850"/>
            <a:chExt cx="8229600" cy="334806"/>
          </a:xfrm>
        </p:grpSpPr>
        <p:sp>
          <p:nvSpPr>
            <p:cNvPr id="234" name="Google Shape;234;p36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36"/>
          <p:cNvSpPr txBox="1"/>
          <p:nvPr>
            <p:ph type="title"/>
          </p:nvPr>
        </p:nvSpPr>
        <p:spPr>
          <a:xfrm>
            <a:off x="311700" y="358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Vision correction (broadly)</a:t>
            </a:r>
            <a:r>
              <a:rPr lang="en">
                <a:solidFill>
                  <a:schemeClr val="dk2"/>
                </a:solidFill>
              </a:rPr>
              <a:t>: ~75% of all people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37" name="Google Shape;237;p36"/>
          <p:cNvGrpSpPr/>
          <p:nvPr/>
        </p:nvGrpSpPr>
        <p:grpSpPr>
          <a:xfrm>
            <a:off x="437575" y="4181043"/>
            <a:ext cx="8229600" cy="334800"/>
            <a:chOff x="437575" y="4181043"/>
            <a:chExt cx="8229600" cy="334800"/>
          </a:xfrm>
        </p:grpSpPr>
        <p:sp>
          <p:nvSpPr>
            <p:cNvPr id="238" name="Google Shape;238;p36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437575" y="4181043"/>
              <a:ext cx="61722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311700" y="59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Severe Disability</a:t>
            </a:r>
            <a:r>
              <a:rPr lang="en">
                <a:solidFill>
                  <a:schemeClr val="dk2"/>
                </a:solidFill>
              </a:rPr>
              <a:t>: ~8.5% of all people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45" name="Google Shape;245;p37"/>
          <p:cNvGrpSpPr/>
          <p:nvPr/>
        </p:nvGrpSpPr>
        <p:grpSpPr>
          <a:xfrm>
            <a:off x="437575" y="1193318"/>
            <a:ext cx="8229600" cy="334800"/>
            <a:chOff x="437575" y="1193318"/>
            <a:chExt cx="8229600" cy="334800"/>
          </a:xfrm>
        </p:grpSpPr>
        <p:sp>
          <p:nvSpPr>
            <p:cNvPr id="246" name="Google Shape;246;p37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437575" y="1193318"/>
              <a:ext cx="6219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37"/>
          <p:cNvSpPr txBox="1"/>
          <p:nvPr>
            <p:ph type="title"/>
          </p:nvPr>
        </p:nvSpPr>
        <p:spPr>
          <a:xfrm>
            <a:off x="311700" y="21048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Functional Impairment</a:t>
            </a:r>
            <a:r>
              <a:rPr lang="en">
                <a:solidFill>
                  <a:schemeClr val="dk2"/>
                </a:solidFill>
              </a:rPr>
              <a:t>: ~17.5% of all people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49" name="Google Shape;249;p37"/>
          <p:cNvGrpSpPr/>
          <p:nvPr/>
        </p:nvGrpSpPr>
        <p:grpSpPr>
          <a:xfrm>
            <a:off x="437575" y="2703856"/>
            <a:ext cx="8229600" cy="334800"/>
            <a:chOff x="437575" y="2703856"/>
            <a:chExt cx="8229600" cy="334800"/>
          </a:xfrm>
        </p:grpSpPr>
        <p:sp>
          <p:nvSpPr>
            <p:cNvPr id="250" name="Google Shape;250;p37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437575" y="2703856"/>
              <a:ext cx="27432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37"/>
          <p:cNvSpPr txBox="1"/>
          <p:nvPr>
            <p:ph type="title"/>
          </p:nvPr>
        </p:nvSpPr>
        <p:spPr>
          <a:xfrm>
            <a:off x="311700" y="358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Temporary disability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b="1" lang="en">
                <a:solidFill>
                  <a:schemeClr val="dk2"/>
                </a:solidFill>
              </a:rPr>
              <a:t>100</a:t>
            </a:r>
            <a:r>
              <a:rPr lang="en">
                <a:solidFill>
                  <a:schemeClr val="dk2"/>
                </a:solidFill>
              </a:rPr>
              <a:t>% of us at some point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53" name="Google Shape;253;p37"/>
          <p:cNvGrpSpPr/>
          <p:nvPr/>
        </p:nvGrpSpPr>
        <p:grpSpPr>
          <a:xfrm>
            <a:off x="437575" y="4110050"/>
            <a:ext cx="8229600" cy="547701"/>
            <a:chOff x="437575" y="4110050"/>
            <a:chExt cx="8229600" cy="547701"/>
          </a:xfrm>
        </p:grpSpPr>
        <p:sp>
          <p:nvSpPr>
            <p:cNvPr id="254" name="Google Shape;254;p37"/>
            <p:cNvSpPr/>
            <p:nvPr/>
          </p:nvSpPr>
          <p:spPr>
            <a:xfrm>
              <a:off x="437575" y="4181050"/>
              <a:ext cx="8229600" cy="334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5" name="Google Shape;255;p37"/>
            <p:cNvCxnSpPr/>
            <p:nvPr/>
          </p:nvCxnSpPr>
          <p:spPr>
            <a:xfrm flipH="1" rot="10800000">
              <a:off x="413401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37"/>
            <p:cNvCxnSpPr/>
            <p:nvPr/>
          </p:nvCxnSpPr>
          <p:spPr>
            <a:xfrm flipH="1" rot="10800000">
              <a:off x="587137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37"/>
            <p:cNvCxnSpPr/>
            <p:nvPr/>
          </p:nvCxnSpPr>
          <p:spPr>
            <a:xfrm flipH="1" rot="10800000">
              <a:off x="760873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37"/>
            <p:cNvCxnSpPr/>
            <p:nvPr/>
          </p:nvCxnSpPr>
          <p:spPr>
            <a:xfrm flipH="1" rot="10800000">
              <a:off x="471313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37"/>
            <p:cNvCxnSpPr/>
            <p:nvPr/>
          </p:nvCxnSpPr>
          <p:spPr>
            <a:xfrm flipH="1" rot="10800000">
              <a:off x="645049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37"/>
            <p:cNvCxnSpPr/>
            <p:nvPr/>
          </p:nvCxnSpPr>
          <p:spPr>
            <a:xfrm flipH="1" rot="10800000">
              <a:off x="818785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37"/>
            <p:cNvCxnSpPr/>
            <p:nvPr/>
          </p:nvCxnSpPr>
          <p:spPr>
            <a:xfrm flipH="1" rot="10800000">
              <a:off x="529225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37"/>
            <p:cNvCxnSpPr/>
            <p:nvPr/>
          </p:nvCxnSpPr>
          <p:spPr>
            <a:xfrm flipH="1" rot="10800000">
              <a:off x="702961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37"/>
            <p:cNvCxnSpPr/>
            <p:nvPr/>
          </p:nvCxnSpPr>
          <p:spPr>
            <a:xfrm flipH="1" rot="10800000">
              <a:off x="65929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37"/>
            <p:cNvCxnSpPr/>
            <p:nvPr/>
          </p:nvCxnSpPr>
          <p:spPr>
            <a:xfrm flipH="1" rot="10800000">
              <a:off x="181753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Google Shape;265;p37"/>
            <p:cNvCxnSpPr/>
            <p:nvPr/>
          </p:nvCxnSpPr>
          <p:spPr>
            <a:xfrm flipH="1" rot="10800000">
              <a:off x="297577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37"/>
            <p:cNvCxnSpPr/>
            <p:nvPr/>
          </p:nvCxnSpPr>
          <p:spPr>
            <a:xfrm flipH="1" rot="10800000">
              <a:off x="123841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37"/>
            <p:cNvCxnSpPr/>
            <p:nvPr/>
          </p:nvCxnSpPr>
          <p:spPr>
            <a:xfrm flipH="1" rot="10800000">
              <a:off x="239665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37"/>
            <p:cNvCxnSpPr/>
            <p:nvPr/>
          </p:nvCxnSpPr>
          <p:spPr>
            <a:xfrm flipH="1" rot="10800000">
              <a:off x="3554895" y="4141275"/>
              <a:ext cx="456600" cy="4566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9" name="Google Shape;269;p37"/>
            <p:cNvSpPr/>
            <p:nvPr/>
          </p:nvSpPr>
          <p:spPr>
            <a:xfrm>
              <a:off x="437575" y="4515850"/>
              <a:ext cx="8229600" cy="1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437575" y="4110050"/>
              <a:ext cx="8229600" cy="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Disability</a:t>
            </a:r>
            <a:endParaRPr/>
          </a:p>
        </p:txBody>
      </p:sp>
      <p:sp>
        <p:nvSpPr>
          <p:cNvPr id="277" name="Google Shape;277;p38"/>
          <p:cNvSpPr txBox="1"/>
          <p:nvPr>
            <p:ph idx="1" type="body"/>
          </p:nvPr>
        </p:nvSpPr>
        <p:spPr>
          <a:xfrm>
            <a:off x="311700" y="1152475"/>
            <a:ext cx="404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disabilities are permanent.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Others are temporary.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some are situational.</a:t>
            </a:r>
            <a:endParaRPr/>
          </a:p>
        </p:txBody>
      </p:sp>
      <p:pic>
        <p:nvPicPr>
          <p:cNvPr descr="Disability can be Permanent, Temporary, or Situational and can affect someone's ability to Touch, See, Hear, or Speak." id="278" name="Google Shape;278;p38" title="Types of Disabi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572" y="0"/>
            <a:ext cx="32785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Top 3</a:t>
            </a:r>
            <a:r>
              <a:rPr lang="en"/>
              <a:t> Accessibility Tips:</a:t>
            </a:r>
            <a:endParaRPr/>
          </a:p>
        </p:txBody>
      </p:sp>
      <p:sp>
        <p:nvSpPr>
          <p:cNvPr id="284" name="Google Shape;284;p39"/>
          <p:cNvSpPr txBox="1"/>
          <p:nvPr>
            <p:ph idx="1" type="body"/>
          </p:nvPr>
        </p:nvSpPr>
        <p:spPr>
          <a:xfrm>
            <a:off x="311700" y="1152475"/>
            <a:ext cx="647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Some people use Screen Readers to access information. </a:t>
            </a:r>
            <a:r>
              <a:rPr b="1" lang="en" sz="2500">
                <a:solidFill>
                  <a:schemeClr val="dk1"/>
                </a:solidFill>
              </a:rPr>
              <a:t>Add alt text.</a:t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Other folks use a keyboard instead of a mouse. </a:t>
            </a:r>
            <a:r>
              <a:rPr b="1" lang="en" sz="2500">
                <a:solidFill>
                  <a:schemeClr val="dk1"/>
                </a:solidFill>
              </a:rPr>
              <a:t>Ensure keyboard access.</a:t>
            </a:r>
            <a:endParaRPr b="1"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500"/>
              <a:buAutoNum type="arabicPeriod"/>
            </a:pPr>
            <a:r>
              <a:rPr lang="en" sz="2500"/>
              <a:t>And sometimes just the brightness in a sunny location can make a mobile device hard to see. </a:t>
            </a:r>
            <a:r>
              <a:rPr b="1" lang="en" sz="2500">
                <a:solidFill>
                  <a:schemeClr val="dk1"/>
                </a:solidFill>
              </a:rPr>
              <a:t>Design with high contrast.</a:t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285" name="Google Shape;285;p39" title="Jaws screen reader, a keyboard, and a phone with glar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3775" y="1473113"/>
            <a:ext cx="2047800" cy="277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2000"/>
            <a:ext cx="8839204" cy="38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1" title="RyanS Interview_Outli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3696450" y="442800"/>
            <a:ext cx="17511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Visualization Team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97925" y="2453975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198800" y="3522275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Intelligence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781250" y="3522275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Systems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7502475" y="2453975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3096150" y="1982525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Designers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804975" y="1982538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Engineers</a:t>
            </a:r>
            <a:endParaRPr/>
          </a:p>
        </p:txBody>
      </p:sp>
      <p:cxnSp>
        <p:nvCxnSpPr>
          <p:cNvPr id="82" name="Google Shape;82;p15"/>
          <p:cNvCxnSpPr>
            <a:stCxn id="75" idx="2"/>
            <a:endCxn id="80" idx="0"/>
          </p:cNvCxnSpPr>
          <p:nvPr/>
        </p:nvCxnSpPr>
        <p:spPr>
          <a:xfrm flipH="1">
            <a:off x="3698400" y="1511100"/>
            <a:ext cx="87360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5"/>
          <p:cNvCxnSpPr>
            <a:stCxn id="75" idx="2"/>
            <a:endCxn id="81" idx="0"/>
          </p:cNvCxnSpPr>
          <p:nvPr/>
        </p:nvCxnSpPr>
        <p:spPr>
          <a:xfrm>
            <a:off x="4572000" y="1511100"/>
            <a:ext cx="83520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5"/>
          <p:cNvCxnSpPr>
            <a:stCxn id="80" idx="1"/>
            <a:endCxn id="76" idx="3"/>
          </p:cNvCxnSpPr>
          <p:nvPr/>
        </p:nvCxnSpPr>
        <p:spPr>
          <a:xfrm flipH="1">
            <a:off x="1702350" y="2516675"/>
            <a:ext cx="1393800" cy="4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" name="Google Shape;85;p15"/>
          <p:cNvCxnSpPr>
            <a:stCxn id="80" idx="2"/>
            <a:endCxn id="77" idx="0"/>
          </p:cNvCxnSpPr>
          <p:nvPr/>
        </p:nvCxnSpPr>
        <p:spPr>
          <a:xfrm flipH="1">
            <a:off x="2801100" y="3050825"/>
            <a:ext cx="897300" cy="4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5"/>
          <p:cNvCxnSpPr>
            <a:stCxn id="81" idx="3"/>
            <a:endCxn id="79" idx="1"/>
          </p:cNvCxnSpPr>
          <p:nvPr/>
        </p:nvCxnSpPr>
        <p:spPr>
          <a:xfrm>
            <a:off x="6009475" y="2516688"/>
            <a:ext cx="149310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5"/>
          <p:cNvCxnSpPr>
            <a:stCxn id="81" idx="2"/>
            <a:endCxn id="78" idx="0"/>
          </p:cNvCxnSpPr>
          <p:nvPr/>
        </p:nvCxnSpPr>
        <p:spPr>
          <a:xfrm>
            <a:off x="5407225" y="3050838"/>
            <a:ext cx="97620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5"/>
          <p:cNvCxnSpPr>
            <a:stCxn id="80" idx="2"/>
            <a:endCxn id="78" idx="0"/>
          </p:cNvCxnSpPr>
          <p:nvPr/>
        </p:nvCxnSpPr>
        <p:spPr>
          <a:xfrm>
            <a:off x="3698400" y="3050825"/>
            <a:ext cx="2685000" cy="4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5"/>
          <p:cNvCxnSpPr>
            <a:stCxn id="81" idx="2"/>
            <a:endCxn id="77" idx="0"/>
          </p:cNvCxnSpPr>
          <p:nvPr/>
        </p:nvCxnSpPr>
        <p:spPr>
          <a:xfrm flipH="1">
            <a:off x="2801125" y="3050838"/>
            <a:ext cx="260610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Ensure Keyboard Access (if interactive)</a:t>
            </a:r>
            <a:endParaRPr/>
          </a:p>
        </p:txBody>
      </p:sp>
      <p:pic>
        <p:nvPicPr>
          <p:cNvPr id="301" name="Google Shape;301;p42" title="An interactive chart that shows a mouse hovering to indicate user foc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750" y="1323975"/>
            <a:ext cx="3800475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Indicate keyboard focus, use multi-modal style</a:t>
            </a:r>
            <a:endParaRPr/>
          </a:p>
        </p:txBody>
      </p:sp>
      <p:pic>
        <p:nvPicPr>
          <p:cNvPr id="307" name="Google Shape;307;p43" title="Bar chart with a keyboard focus indicator around an ele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838" y="1057275"/>
            <a:ext cx="4686300" cy="243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43"/>
          <p:cNvCxnSpPr/>
          <p:nvPr/>
        </p:nvCxnSpPr>
        <p:spPr>
          <a:xfrm rot="10800000">
            <a:off x="3317175" y="3285975"/>
            <a:ext cx="324000" cy="6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43"/>
          <p:cNvSpPr txBox="1"/>
          <p:nvPr/>
        </p:nvSpPr>
        <p:spPr>
          <a:xfrm>
            <a:off x="2533650" y="3914775"/>
            <a:ext cx="407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keyboard focus indicator (outer border) with the same styling effect applied on mouse hover (inner dashed white lines and blue fill)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44"/>
          <p:cNvGrpSpPr/>
          <p:nvPr/>
        </p:nvGrpSpPr>
        <p:grpSpPr>
          <a:xfrm>
            <a:off x="704151" y="2372965"/>
            <a:ext cx="7744159" cy="2579598"/>
            <a:chOff x="704151" y="2372965"/>
            <a:chExt cx="7744159" cy="2579598"/>
          </a:xfrm>
        </p:grpSpPr>
        <p:grpSp>
          <p:nvGrpSpPr>
            <p:cNvPr id="315" name="Google Shape;315;p44"/>
            <p:cNvGrpSpPr/>
            <p:nvPr/>
          </p:nvGrpSpPr>
          <p:grpSpPr>
            <a:xfrm>
              <a:off x="5600110" y="2372965"/>
              <a:ext cx="2848200" cy="334800"/>
              <a:chOff x="5600110" y="2372965"/>
              <a:chExt cx="2848200" cy="334800"/>
            </a:xfrm>
          </p:grpSpPr>
          <p:sp>
            <p:nvSpPr>
              <p:cNvPr id="316" name="Google Shape;316;p44"/>
              <p:cNvSpPr/>
              <p:nvPr/>
            </p:nvSpPr>
            <p:spPr>
              <a:xfrm>
                <a:off x="5600110" y="2372965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9494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44"/>
              <p:cNvSpPr/>
              <p:nvPr/>
            </p:nvSpPr>
            <p:spPr>
              <a:xfrm>
                <a:off x="5600110" y="2372965"/>
                <a:ext cx="1281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" name="Google Shape;318;p44"/>
            <p:cNvGrpSpPr/>
            <p:nvPr/>
          </p:nvGrpSpPr>
          <p:grpSpPr>
            <a:xfrm>
              <a:off x="5600110" y="3045313"/>
              <a:ext cx="2848200" cy="334800"/>
              <a:chOff x="5600110" y="3045313"/>
              <a:chExt cx="2848200" cy="334800"/>
            </a:xfrm>
          </p:grpSpPr>
          <p:sp>
            <p:nvSpPr>
              <p:cNvPr id="319" name="Google Shape;319;p44"/>
              <p:cNvSpPr/>
              <p:nvPr/>
            </p:nvSpPr>
            <p:spPr>
              <a:xfrm>
                <a:off x="5600110" y="3045313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9494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44"/>
              <p:cNvSpPr/>
              <p:nvPr/>
            </p:nvSpPr>
            <p:spPr>
              <a:xfrm>
                <a:off x="5600110" y="3045313"/>
                <a:ext cx="8505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44"/>
            <p:cNvGrpSpPr/>
            <p:nvPr/>
          </p:nvGrpSpPr>
          <p:grpSpPr>
            <a:xfrm>
              <a:off x="704260" y="2372965"/>
              <a:ext cx="2848200" cy="334800"/>
              <a:chOff x="704260" y="2372965"/>
              <a:chExt cx="2848200" cy="334800"/>
            </a:xfrm>
          </p:grpSpPr>
          <p:sp>
            <p:nvSpPr>
              <p:cNvPr id="322" name="Google Shape;322;p44"/>
              <p:cNvSpPr/>
              <p:nvPr/>
            </p:nvSpPr>
            <p:spPr>
              <a:xfrm>
                <a:off x="704260" y="2372965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rgbClr val="E4E4E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44"/>
              <p:cNvSpPr/>
              <p:nvPr/>
            </p:nvSpPr>
            <p:spPr>
              <a:xfrm>
                <a:off x="704260" y="2372965"/>
                <a:ext cx="1281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44"/>
            <p:cNvGrpSpPr/>
            <p:nvPr/>
          </p:nvGrpSpPr>
          <p:grpSpPr>
            <a:xfrm>
              <a:off x="704251" y="3045313"/>
              <a:ext cx="2848209" cy="334812"/>
              <a:chOff x="704251" y="3045313"/>
              <a:chExt cx="2848209" cy="334812"/>
            </a:xfrm>
          </p:grpSpPr>
          <p:sp>
            <p:nvSpPr>
              <p:cNvPr id="325" name="Google Shape;325;p44"/>
              <p:cNvSpPr/>
              <p:nvPr/>
            </p:nvSpPr>
            <p:spPr>
              <a:xfrm>
                <a:off x="704260" y="3045313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cap="flat" cmpd="sng" w="9525">
                <a:solidFill>
                  <a:srgbClr val="E4E4E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44"/>
              <p:cNvSpPr/>
              <p:nvPr/>
            </p:nvSpPr>
            <p:spPr>
              <a:xfrm>
                <a:off x="704251" y="3045325"/>
                <a:ext cx="8484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7" name="Google Shape;327;p44"/>
            <p:cNvSpPr/>
            <p:nvPr/>
          </p:nvSpPr>
          <p:spPr>
            <a:xfrm>
              <a:off x="704151" y="3945425"/>
              <a:ext cx="28482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704260" y="4617763"/>
              <a:ext cx="2559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5600000" y="3945425"/>
              <a:ext cx="2848200" cy="334800"/>
            </a:xfrm>
            <a:prstGeom prst="rect">
              <a:avLst/>
            </a:prstGeom>
            <a:solidFill>
              <a:srgbClr val="949494"/>
            </a:solidFill>
            <a:ln cap="flat" cmpd="sng" w="9525">
              <a:solidFill>
                <a:srgbClr val="9494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600110" y="4617763"/>
              <a:ext cx="255900" cy="334800"/>
            </a:xfrm>
            <a:prstGeom prst="rect">
              <a:avLst/>
            </a:prstGeom>
            <a:solidFill>
              <a:srgbClr val="949494"/>
            </a:solidFill>
            <a:ln cap="flat" cmpd="sng" w="9525">
              <a:solidFill>
                <a:srgbClr val="9494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with high contrast</a:t>
            </a:r>
            <a:endParaRPr/>
          </a:p>
        </p:txBody>
      </p:sp>
      <p:sp>
        <p:nvSpPr>
          <p:cNvPr id="332" name="Google Shape;332;p44"/>
          <p:cNvSpPr txBox="1"/>
          <p:nvPr/>
        </p:nvSpPr>
        <p:spPr>
          <a:xfrm>
            <a:off x="638175" y="2028825"/>
            <a:ext cx="28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Colorblindness: % of People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33" name="Google Shape;333;p44"/>
          <p:cNvSpPr txBox="1"/>
          <p:nvPr/>
        </p:nvSpPr>
        <p:spPr>
          <a:xfrm>
            <a:off x="638175" y="2714625"/>
            <a:ext cx="21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Low Vision: % of People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5534025" y="2028825"/>
            <a:ext cx="25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7676"/>
                </a:solidFill>
              </a:rPr>
              <a:t>Colorblindness: % of People</a:t>
            </a:r>
            <a:endParaRPr>
              <a:solidFill>
                <a:srgbClr val="767676"/>
              </a:solidFill>
            </a:endParaRPr>
          </a:p>
        </p:txBody>
      </p:sp>
      <p:sp>
        <p:nvSpPr>
          <p:cNvPr id="335" name="Google Shape;335;p44"/>
          <p:cNvSpPr txBox="1"/>
          <p:nvPr/>
        </p:nvSpPr>
        <p:spPr>
          <a:xfrm>
            <a:off x="5534025" y="2714625"/>
            <a:ext cx="21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7676"/>
                </a:solidFill>
              </a:rPr>
              <a:t>Low Vision: % of People</a:t>
            </a:r>
            <a:endParaRPr>
              <a:solidFill>
                <a:srgbClr val="767676"/>
              </a:solidFill>
            </a:endParaRPr>
          </a:p>
        </p:txBody>
      </p:sp>
      <p:sp>
        <p:nvSpPr>
          <p:cNvPr id="336" name="Google Shape;336;p44"/>
          <p:cNvSpPr txBox="1"/>
          <p:nvPr/>
        </p:nvSpPr>
        <p:spPr>
          <a:xfrm>
            <a:off x="809625" y="2343150"/>
            <a:ext cx="21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4%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37" name="Google Shape;337;p44"/>
          <p:cNvSpPr txBox="1"/>
          <p:nvPr/>
        </p:nvSpPr>
        <p:spPr>
          <a:xfrm>
            <a:off x="1514475" y="3009900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25%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5705475" y="2343150"/>
            <a:ext cx="21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67676"/>
                </a:solidFill>
              </a:rPr>
              <a:t>4</a:t>
            </a:r>
            <a:r>
              <a:rPr lang="en">
                <a:solidFill>
                  <a:srgbClr val="767676"/>
                </a:solidFill>
              </a:rPr>
              <a:t>%</a:t>
            </a:r>
            <a:endParaRPr>
              <a:solidFill>
                <a:srgbClr val="767676"/>
              </a:solidFill>
            </a:endParaRPr>
          </a:p>
        </p:txBody>
      </p:sp>
      <p:sp>
        <p:nvSpPr>
          <p:cNvPr id="339" name="Google Shape;339;p44"/>
          <p:cNvSpPr txBox="1"/>
          <p:nvPr/>
        </p:nvSpPr>
        <p:spPr>
          <a:xfrm>
            <a:off x="6419850" y="3009900"/>
            <a:ext cx="135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67676"/>
                </a:solidFill>
              </a:rPr>
              <a:t>25</a:t>
            </a:r>
            <a:r>
              <a:rPr lang="en">
                <a:solidFill>
                  <a:srgbClr val="767676"/>
                </a:solidFill>
              </a:rPr>
              <a:t>%</a:t>
            </a:r>
            <a:endParaRPr>
              <a:solidFill>
                <a:srgbClr val="767676"/>
              </a:solidFill>
            </a:endParaRPr>
          </a:p>
        </p:txBody>
      </p:sp>
      <p:sp>
        <p:nvSpPr>
          <p:cNvPr id="340" name="Google Shape;340;p44"/>
          <p:cNvSpPr txBox="1"/>
          <p:nvPr/>
        </p:nvSpPr>
        <p:spPr>
          <a:xfrm>
            <a:off x="333375" y="1447800"/>
            <a:ext cx="370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69696"/>
                </a:solidFill>
              </a:rPr>
              <a:t>Colorblindness Disproportionately Overrepresented in A11y Resources</a:t>
            </a:r>
            <a:endParaRPr b="1" sz="1600">
              <a:solidFill>
                <a:srgbClr val="969696"/>
              </a:solidFill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5155575" y="1447800"/>
            <a:ext cx="3705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Colorblindness Disproportionately Overrepresented in A11y Resources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638175" y="3601275"/>
            <a:ext cx="28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Colorblindness: # of Resources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638175" y="4287075"/>
            <a:ext cx="24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Low Vision: # of Resources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3514725" y="3915600"/>
            <a:ext cx="21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51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45" name="Google Shape;345;p44"/>
          <p:cNvSpPr txBox="1"/>
          <p:nvPr/>
        </p:nvSpPr>
        <p:spPr>
          <a:xfrm>
            <a:off x="933450" y="4582350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69696"/>
                </a:solidFill>
              </a:rPr>
              <a:t>5</a:t>
            </a:r>
            <a:endParaRPr>
              <a:solidFill>
                <a:srgbClr val="969696"/>
              </a:solidFill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5534025" y="3601275"/>
            <a:ext cx="28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7676"/>
                </a:solidFill>
              </a:rPr>
              <a:t>Colorblindness: # of Resources</a:t>
            </a:r>
            <a:endParaRPr>
              <a:solidFill>
                <a:srgbClr val="767676"/>
              </a:solidFill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5534025" y="4287075"/>
            <a:ext cx="24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67676"/>
                </a:solidFill>
              </a:rPr>
              <a:t>Low Vision: # of Resources</a:t>
            </a:r>
            <a:endParaRPr>
              <a:solidFill>
                <a:srgbClr val="767676"/>
              </a:solidFill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8410575" y="3915600"/>
            <a:ext cx="5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67676"/>
                </a:solidFill>
              </a:rPr>
              <a:t>51</a:t>
            </a:r>
            <a:endParaRPr b="1">
              <a:solidFill>
                <a:srgbClr val="767676"/>
              </a:solidFill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5829300" y="4582350"/>
            <a:ext cx="14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67676"/>
                </a:solidFill>
              </a:rPr>
              <a:t>5</a:t>
            </a:r>
            <a:endParaRPr b="1">
              <a:solidFill>
                <a:srgbClr val="76767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High Contrast Text</a:t>
            </a:r>
            <a:endParaRPr/>
          </a:p>
        </p:txBody>
      </p:sp>
      <p:sp>
        <p:nvSpPr>
          <p:cNvPr id="355" name="Google Shape;355;p45"/>
          <p:cNvSpPr txBox="1"/>
          <p:nvPr>
            <p:ph idx="1" type="body"/>
          </p:nvPr>
        </p:nvSpPr>
        <p:spPr>
          <a:xfrm>
            <a:off x="311700" y="1152475"/>
            <a:ext cx="249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needs at least </a:t>
            </a:r>
            <a:r>
              <a:rPr b="1" lang="en"/>
              <a:t>4.5:1</a:t>
            </a:r>
            <a:r>
              <a:rPr lang="en"/>
              <a:t> contrast against its background.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Large text (bold </a:t>
            </a:r>
            <a:r>
              <a:rPr i="1" lang="en"/>
              <a:t>and </a:t>
            </a:r>
            <a:r>
              <a:rPr lang="en"/>
              <a:t>16pt or larger) can be </a:t>
            </a:r>
            <a:r>
              <a:rPr b="1" lang="en"/>
              <a:t>3:1</a:t>
            </a:r>
            <a:r>
              <a:rPr lang="en"/>
              <a:t> or higher.</a:t>
            </a:r>
            <a:endParaRPr/>
          </a:p>
        </p:txBody>
      </p:sp>
      <p:pic>
        <p:nvPicPr>
          <p:cNvPr id="356" name="Google Shape;3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125" y="1170125"/>
            <a:ext cx="549217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/>
              <a:t>High Contrast Geometries</a:t>
            </a:r>
            <a:endParaRPr/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311700" y="1152475"/>
            <a:ext cx="281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Chart elements need at least </a:t>
            </a:r>
            <a:r>
              <a:rPr b="1" lang="en"/>
              <a:t>3</a:t>
            </a:r>
            <a:r>
              <a:rPr b="1" lang="en"/>
              <a:t>:1</a:t>
            </a:r>
            <a:r>
              <a:rPr lang="en"/>
              <a:t> contrast against their background.</a:t>
            </a:r>
            <a:endParaRPr/>
          </a:p>
        </p:txBody>
      </p:sp>
      <p:pic>
        <p:nvPicPr>
          <p:cNvPr id="363" name="Google Shape;36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125" y="1129925"/>
            <a:ext cx="5563400" cy="324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</a:t>
            </a:r>
            <a:r>
              <a:rPr lang="en"/>
              <a:t>esources for learning more about A11Y</a:t>
            </a:r>
            <a:endParaRPr/>
          </a:p>
        </p:txBody>
      </p:sp>
      <p:sp>
        <p:nvSpPr>
          <p:cNvPr id="369" name="Google Shape;369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A11y Project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700">
                <a:highlight>
                  <a:srgbClr val="FFFFFF"/>
                </a:highlight>
              </a:rPr>
              <a:t>and </a:t>
            </a: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A11y Project Checklist</a:t>
            </a:r>
            <a:endParaRPr sz="1700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accent5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Deque</a:t>
            </a:r>
            <a:r>
              <a:rPr lang="en" sz="1700">
                <a:highlight>
                  <a:srgbClr val="FFFFFF"/>
                </a:highlight>
              </a:rPr>
              <a:t> accessibility training</a:t>
            </a:r>
            <a:endParaRPr sz="1700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Inclusive Design Principles</a:t>
            </a:r>
            <a:endParaRPr sz="1700"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Microsoft’s Inclusive Design Guide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Practical Handbook on Accessible Graphic Design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Solid Start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10"/>
              </a:rPr>
              <a:t>Web Accessibility Initiative’s Introduction to Web Accessibility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11"/>
              </a:rPr>
              <a:t>Web Content Accessibility Guidelines (WCAG)</a:t>
            </a:r>
            <a:endParaRPr sz="1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learning more about A11Y + Viz</a:t>
            </a:r>
            <a:endParaRPr/>
          </a:p>
        </p:txBody>
      </p:sp>
      <p:sp>
        <p:nvSpPr>
          <p:cNvPr id="375" name="Google Shape;37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Accessibility Considerations in Data Visualization Design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keenblog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An Introduction to Accessible Data Visualizations with D3.js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Sarah Fossheim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An Intro to Designing Accessible Data Visualizations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Sarah Fossheim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How (not) to Make Accessible Data Visualizations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Sarah Fossheim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The Importance of Accessibility in Data Visualizations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Hayley Ponta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Why Accessibility is at the Heart of Data Visualization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Doug Schepers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Writing Alt Text for Data Visualization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</a:rPr>
              <a:t>, by Amy Cesal 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3696450" y="442800"/>
            <a:ext cx="17511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Systems</a:t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270800" y="3522300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</a:t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969750" y="3522300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Viz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668700" y="3522300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3096150" y="1982525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Designers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4804975" y="1982538"/>
            <a:ext cx="1204500" cy="106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title="Carbon Design System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125" y="638675"/>
            <a:ext cx="3391651" cy="339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design systems?</a:t>
            </a:r>
            <a:endParaRPr/>
          </a:p>
        </p:txBody>
      </p:sp>
      <p:pic>
        <p:nvPicPr>
          <p:cNvPr id="106" name="Google Shape;106;p17" title="Design Language System Logo by AirBnB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575" y="3452188"/>
            <a:ext cx="4662801" cy="155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title="Material Design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0575" y="1352825"/>
            <a:ext cx="1963374" cy="19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ample banner, navigation, button, card, and checkbox components." id="112" name="Google Shape;112;p18" title="Example of material design compon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7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ample accordion, breadcrumb, button, checkbox, code snippet, content switcher, data table, and date picker components." id="117" name="Google Shape;117;p19" title="Example Carbon Design compon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33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ent components and navigation components are shown with some basic mockups for each." id="122" name="Google Shape;122;p20" title="Example AirBnB DLS compon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75" y="811700"/>
            <a:ext cx="8839196" cy="352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ouse schematic shows the parts that make up a home design, architecturally." id="127" name="Google Shape;127;p21" title="A hou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438" y="880225"/>
            <a:ext cx="4640437" cy="35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title="Stai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00" y="488000"/>
            <a:ext cx="1868424" cy="13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title="Roofing fram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00" y="1947150"/>
            <a:ext cx="1868426" cy="140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 title="Doo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599" y="3272275"/>
            <a:ext cx="1682614" cy="1682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2371026" y="2647812"/>
            <a:ext cx="180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