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5226" r:id="rId3"/>
    <p:sldId id="276" r:id="rId4"/>
    <p:sldId id="277" r:id="rId5"/>
    <p:sldId id="275" r:id="rId6"/>
    <p:sldId id="5179" r:id="rId7"/>
    <p:sldId id="5213" r:id="rId8"/>
    <p:sldId id="5200" r:id="rId9"/>
    <p:sldId id="323" r:id="rId10"/>
    <p:sldId id="280" r:id="rId11"/>
    <p:sldId id="281" r:id="rId12"/>
    <p:sldId id="287" r:id="rId13"/>
    <p:sldId id="288" r:id="rId14"/>
    <p:sldId id="289" r:id="rId15"/>
    <p:sldId id="290" r:id="rId16"/>
    <p:sldId id="291" r:id="rId17"/>
    <p:sldId id="292" r:id="rId18"/>
    <p:sldId id="293" r:id="rId19"/>
    <p:sldId id="294" r:id="rId20"/>
    <p:sldId id="295" r:id="rId21"/>
    <p:sldId id="296" r:id="rId22"/>
    <p:sldId id="297" r:id="rId23"/>
    <p:sldId id="299" r:id="rId24"/>
    <p:sldId id="301" r:id="rId25"/>
    <p:sldId id="304" r:id="rId26"/>
    <p:sldId id="305" r:id="rId27"/>
    <p:sldId id="320" r:id="rId28"/>
    <p:sldId id="307" r:id="rId29"/>
    <p:sldId id="310" r:id="rId30"/>
    <p:sldId id="311" r:id="rId31"/>
    <p:sldId id="312" r:id="rId32"/>
    <p:sldId id="314" r:id="rId33"/>
    <p:sldId id="318" r:id="rId34"/>
    <p:sldId id="319" r:id="rId35"/>
    <p:sldId id="321" r:id="rId36"/>
    <p:sldId id="5180" r:id="rId37"/>
    <p:sldId id="5189" r:id="rId38"/>
    <p:sldId id="5193" r:id="rId39"/>
    <p:sldId id="5194" r:id="rId40"/>
    <p:sldId id="5195" r:id="rId41"/>
    <p:sldId id="5196" r:id="rId42"/>
    <p:sldId id="265" r:id="rId43"/>
    <p:sldId id="5184" r:id="rId44"/>
    <p:sldId id="5214" r:id="rId45"/>
    <p:sldId id="5215" r:id="rId46"/>
    <p:sldId id="5187" r:id="rId47"/>
    <p:sldId id="5197" r:id="rId48"/>
    <p:sldId id="5198" r:id="rId49"/>
    <p:sldId id="5216" r:id="rId50"/>
    <p:sldId id="5217" r:id="rId51"/>
    <p:sldId id="5199" r:id="rId52"/>
    <p:sldId id="5227" r:id="rId53"/>
    <p:sldId id="5185" r:id="rId54"/>
    <p:sldId id="5207" r:id="rId55"/>
    <p:sldId id="5201" r:id="rId56"/>
    <p:sldId id="5202" r:id="rId57"/>
    <p:sldId id="5206" r:id="rId58"/>
    <p:sldId id="5210" r:id="rId59"/>
    <p:sldId id="272" r:id="rId60"/>
  </p:sldIdLst>
  <p:sldSz cx="24384000" cy="13716000"/>
  <p:notesSz cx="6858000" cy="9144000"/>
  <p:embeddedFontLst>
    <p:embeddedFont>
      <p:font typeface="Helvetica Neue" panose="020B0604020202020204" charset="0"/>
      <p:regular r:id="rId62"/>
      <p:bold r:id="rId63"/>
      <p:italic r:id="rId64"/>
      <p:boldItalic r:id="rId65"/>
    </p:embeddedFont>
    <p:embeddedFont>
      <p:font typeface="IBM Plex Sans" panose="020B0503050203000203" pitchFamily="34" charset="0"/>
      <p:regular r:id="rId66"/>
      <p:bold r:id="rId67"/>
      <p:italic r:id="rId68"/>
      <p:boldItalic r:id="rId69"/>
    </p:embeddedFont>
    <p:embeddedFont>
      <p:font typeface="IBM Plex Sans Medium" panose="020B0603050203000203"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7" roundtripDataSignature="AMtx7mgRRYbx4+vHndU6UKOh9kt2yX4Ya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847CB5-D292-984D-1D41-D246DB19CB23}" v="107" dt="2025-03-20T08:56:05.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12" Type="http://schemas.microsoft.com/office/2015/10/relationships/revisionInfo" Target="revisionInfo.xml"/><Relationship Id="rId16" Type="http://schemas.openxmlformats.org/officeDocument/2006/relationships/slide" Target="slides/slide15.xml"/><Relationship Id="rId107" Type="http://customschemas.google.com/relationships/presentationmetadata" Target="meta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l.acm.org/doi/pdf/10.1145/3430263.345243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3BF72778-F5BD-B025-4FCC-BA03354534E6}"/>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1AD0C742-C2D1-2B72-4E3A-3EA9BD1F4B1F}"/>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75E67E46-DC0B-F6E4-98B3-173F4B6D9F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300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A132967C-C027-D23B-20D8-B69CF700ABEF}"/>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C86E063F-922F-6467-EC5A-ADFDDA517BAB}"/>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F6E53B9E-1ACD-B321-98AA-5F3AAE9C1C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9129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51088A55-5C21-0263-D1B1-690D3CCB1E70}"/>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57CB3033-D0AF-CCFD-BFB3-DB7B06028DC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3ABFF458-CA87-B64E-15D3-EA5340CB9C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6671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A10B01E5-5705-9F11-6E48-F207D8A566AB}"/>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E1225223-4874-BAD1-E7BE-ABC4E2F4F2E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E9509619-4AA0-7D5B-AA81-C5041EDADA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3705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285DD534-7D25-C0B7-61E9-DC220AE49D6E}"/>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71782149-D880-5C6F-8017-C451759FD0C2}"/>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51E3B17F-66B5-F958-F2B4-D7D413B909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8189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E7F75885-8508-2F3B-A8DB-C21268FF1472}"/>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A63A36CB-5A25-672E-BDB7-5F6333B9AC34}"/>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17482841-7A28-6166-563A-275E109576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0787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FA8EC923-1690-0C5F-6611-A561357C0231}"/>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38308923-DE32-3F7A-BF5A-50A60619B18F}"/>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8EFD5865-B883-475C-2CF8-2AB6C5DC93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7363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274919E5-F12B-1735-229D-2F7CAD9A6796}"/>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E9362CB8-8C59-C833-1535-9ABDA6E51CD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FFE5B2C2-B74F-4EB9-0104-153C6A831D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4724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93403B16-106E-9D19-2B87-97B41858F0F3}"/>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12B724B2-27E1-AF72-1B7C-B49126709DA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78C71F94-8F57-8642-A403-F2F8DBEF23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13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8995F0EA-7403-8A27-53BD-FC9AD82DC2DA}"/>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F06F541B-4C83-2D96-5BA2-E7F1C604C053}"/>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061CC05D-945E-D333-CAF0-2830102FC9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6151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65C83975-D01F-AA90-953A-2637556346EF}"/>
            </a:ext>
          </a:extLst>
        </p:cNvPr>
        <p:cNvGrpSpPr/>
        <p:nvPr/>
      </p:nvGrpSpPr>
      <p:grpSpPr>
        <a:xfrm>
          <a:off x="0" y="0"/>
          <a:ext cx="0" cy="0"/>
          <a:chOff x="0" y="0"/>
          <a:chExt cx="0" cy="0"/>
        </a:xfrm>
      </p:grpSpPr>
      <p:sp>
        <p:nvSpPr>
          <p:cNvPr id="185" name="Google Shape;185;p8:notes">
            <a:extLst>
              <a:ext uri="{FF2B5EF4-FFF2-40B4-BE49-F238E27FC236}">
                <a16:creationId xmlns:a16="http://schemas.microsoft.com/office/drawing/2014/main" id="{C7C2F4B8-01C9-3202-F563-5396BAB6522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8:notes">
            <a:extLst>
              <a:ext uri="{FF2B5EF4-FFF2-40B4-BE49-F238E27FC236}">
                <a16:creationId xmlns:a16="http://schemas.microsoft.com/office/drawing/2014/main" id="{E9B92BB6-04A9-BABC-451B-083B5F62EA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213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2F31645A-A794-4B89-CF3F-3A285F19DF83}"/>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6EAEC6BE-1830-6932-C6EB-809AAD81BD0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E3A8B826-996F-9997-32AB-289AAD1ED4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2643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9C7A7B41-4C7E-4F76-F7C7-0E45D3CC7C6C}"/>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1FDBA98A-4A20-150B-2156-A0BF94A777F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B7C82D2D-7E72-936C-80BB-DFEBBCBB9D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9535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06AE2D7E-7C7F-7626-3361-28BC5E4C57AB}"/>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F378542B-243D-991D-88C4-70C34C1A92A5}"/>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82D3B5A8-87C5-933D-2FB6-AC4D9322DE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733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FBD38286-C0DE-6CE2-9954-CBBDB10B0EF2}"/>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056B5849-1C99-6A0D-61CC-D575F815FBE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5CF13C95-544C-7990-544D-213C02BE1E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89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BFA79058-4E08-1F76-E734-073497004016}"/>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050985BB-F4CB-3C52-CFF9-48C7AD661B8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F5CBF34C-51F9-B815-A6C5-1489054A43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923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06EA1DF2-9B73-1328-F30A-CFEF76A735D3}"/>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5C36F812-BB02-479E-428B-327FA4622F9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CD6B4C08-CBCB-051C-BDB8-39D6D7C8CE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6052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9A85B850-9794-076D-9200-AB4062505E6C}"/>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7DC2E4D8-63BE-EABA-7B75-4C6FE992427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4095B1AC-0396-DEE1-869D-B8B7395E56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2724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715A0F6A-03E5-FE20-33D9-A6254AEBE522}"/>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12F835C1-83F3-C5A0-76A3-43602F9272D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4289E815-3776-1583-D679-E54A7EA21A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2887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F0955CF8-1997-4188-8138-FD9682FA6251}"/>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E43C60F9-C706-78B4-0A97-957CC73AD56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3E7BF293-6A30-C8FC-EC95-6D3DAA6FBD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7278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B7A1E57E-211A-8FA0-C173-96D0A6C9812D}"/>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9F538FC6-A146-DC33-55D8-CBD630BAABC3}"/>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AE59F9F7-2DE5-B84D-626C-CBA56900DB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8036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AD55E702-0E21-2141-6FF0-7855E6C2AE9F}"/>
            </a:ext>
          </a:extLst>
        </p:cNvPr>
        <p:cNvGrpSpPr/>
        <p:nvPr/>
      </p:nvGrpSpPr>
      <p:grpSpPr>
        <a:xfrm>
          <a:off x="0" y="0"/>
          <a:ext cx="0" cy="0"/>
          <a:chOff x="0" y="0"/>
          <a:chExt cx="0" cy="0"/>
        </a:xfrm>
      </p:grpSpPr>
      <p:sp>
        <p:nvSpPr>
          <p:cNvPr id="185" name="Google Shape;185;p8:notes">
            <a:extLst>
              <a:ext uri="{FF2B5EF4-FFF2-40B4-BE49-F238E27FC236}">
                <a16:creationId xmlns:a16="http://schemas.microsoft.com/office/drawing/2014/main" id="{0E5F4E1D-9DB7-53CD-F90F-333E7104D3FB}"/>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8:notes">
            <a:extLst>
              <a:ext uri="{FF2B5EF4-FFF2-40B4-BE49-F238E27FC236}">
                <a16:creationId xmlns:a16="http://schemas.microsoft.com/office/drawing/2014/main" id="{4ACBDFAC-EB56-F748-57EA-1650A18747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3813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2FECAB00-4F9A-A675-E0F8-F6C98CD84CDA}"/>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A6366B4C-CACB-CA04-BDD8-DB77808555A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36B48F65-D35B-667A-7B21-56194F3366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5239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D1E0B68E-7283-5E33-F342-6EAFB17D9245}"/>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54DD5AD3-49CB-BA50-9934-5DF47C7A9BF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A6EA4311-5978-5C3B-E8CD-46EEB1C2D9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0136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8E62D175-2934-A02A-2AB3-57239E247002}"/>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7477993E-274E-7D18-5E1E-ADB2D2E70A4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4AFF1B7E-DECE-AD8B-B506-205A8917B9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457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5C2C82B7-F198-F5B7-5999-F44CB3AD15D9}"/>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DF7583B2-3039-7DA0-2FDB-3A29C177A3E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E15C335F-5CBF-0085-F73F-2EEAF4CF35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2038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F79C812D-832A-CE90-CFCD-588489A80CC3}"/>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A79040E4-7721-44FC-6D8B-A4AED3A4B5C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B99E64FE-F99C-6E99-D6B6-619C10F4C3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3903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93D5428D-D16F-EE02-CB05-0EB4860D1AC3}"/>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31A2D84C-F5F1-0519-DB14-7B3F2E72A23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65279F3B-DF1E-3B57-F5A9-FC524C4C6B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1547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802676B1-F42F-3B47-5AEF-4DEA8ABC2EA1}"/>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216FF868-A9FB-4498-5E21-7C95606064A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0C21152E-F842-69E2-6512-C85294F294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2068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3489673E-9154-D259-7248-B3F2CE7C3F2F}"/>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D3486E36-4018-F28D-3D80-F6DB4205963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CF213E26-6FBC-FDFA-58B2-866205DADE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499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A1BE4EBF-C7E9-6AA2-8980-8F106698B8FF}"/>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0DC4983B-1388-06A1-1EFB-2DACEC5A37B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D156EDDD-2D6C-84BB-FD95-32060AC784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8412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3276CC44-0907-C613-B2EC-87DB0DA29327}"/>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0973CB00-5C4D-A1F5-55A8-54A15ECC0A45}"/>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C3D36C13-9241-67C4-D7E0-D3B3ACBC7A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353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546BDBFD-A28F-0283-086D-1111C77854A7}"/>
            </a:ext>
          </a:extLst>
        </p:cNvPr>
        <p:cNvGrpSpPr/>
        <p:nvPr/>
      </p:nvGrpSpPr>
      <p:grpSpPr>
        <a:xfrm>
          <a:off x="0" y="0"/>
          <a:ext cx="0" cy="0"/>
          <a:chOff x="0" y="0"/>
          <a:chExt cx="0" cy="0"/>
        </a:xfrm>
      </p:grpSpPr>
      <p:sp>
        <p:nvSpPr>
          <p:cNvPr id="185" name="Google Shape;185;p8:notes">
            <a:extLst>
              <a:ext uri="{FF2B5EF4-FFF2-40B4-BE49-F238E27FC236}">
                <a16:creationId xmlns:a16="http://schemas.microsoft.com/office/drawing/2014/main" id="{1E9D3E45-FDFB-74A9-EA66-3B3A9C53A8F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8:notes">
            <a:extLst>
              <a:ext uri="{FF2B5EF4-FFF2-40B4-BE49-F238E27FC236}">
                <a16:creationId xmlns:a16="http://schemas.microsoft.com/office/drawing/2014/main" id="{512DC853-2F66-BB2C-5425-598E595C5B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7547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1E887D25-435A-24B3-A72B-29328452C494}"/>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5A556F2D-E831-B825-7D0F-3895BB31713D}"/>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a:extLst>
              <a:ext uri="{FF2B5EF4-FFF2-40B4-BE49-F238E27FC236}">
                <a16:creationId xmlns:a16="http://schemas.microsoft.com/office/drawing/2014/main" id="{A1C71EAF-74C9-8D9C-26AC-3D2CC627DC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4500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0C85C933-AF99-AFAA-F349-338B8AD3E100}"/>
            </a:ext>
          </a:extLst>
        </p:cNvPr>
        <p:cNvGrpSpPr/>
        <p:nvPr/>
      </p:nvGrpSpPr>
      <p:grpSpPr>
        <a:xfrm>
          <a:off x="0" y="0"/>
          <a:ext cx="0" cy="0"/>
          <a:chOff x="0" y="0"/>
          <a:chExt cx="0" cy="0"/>
        </a:xfrm>
      </p:grpSpPr>
      <p:sp>
        <p:nvSpPr>
          <p:cNvPr id="201" name="Google Shape;201;p11:notes">
            <a:extLst>
              <a:ext uri="{FF2B5EF4-FFF2-40B4-BE49-F238E27FC236}">
                <a16:creationId xmlns:a16="http://schemas.microsoft.com/office/drawing/2014/main" id="{77AA74CC-90E2-B622-7A76-502FC34F134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1:notes">
            <a:extLst>
              <a:ext uri="{FF2B5EF4-FFF2-40B4-BE49-F238E27FC236}">
                <a16:creationId xmlns:a16="http://schemas.microsoft.com/office/drawing/2014/main" id="{75659323-6B89-B44A-C3CA-1FE1405994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5844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819DA455-9FFC-64A3-44C3-C2EC9A33CEA9}"/>
            </a:ext>
          </a:extLst>
        </p:cNvPr>
        <p:cNvGrpSpPr/>
        <p:nvPr/>
      </p:nvGrpSpPr>
      <p:grpSpPr>
        <a:xfrm>
          <a:off x="0" y="0"/>
          <a:ext cx="0" cy="0"/>
          <a:chOff x="0" y="0"/>
          <a:chExt cx="0" cy="0"/>
        </a:xfrm>
      </p:grpSpPr>
      <p:sp>
        <p:nvSpPr>
          <p:cNvPr id="201" name="Google Shape;201;p11:notes">
            <a:extLst>
              <a:ext uri="{FF2B5EF4-FFF2-40B4-BE49-F238E27FC236}">
                <a16:creationId xmlns:a16="http://schemas.microsoft.com/office/drawing/2014/main" id="{5E01E574-E01A-5D35-25FD-CD84ED9C6D52}"/>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1:notes">
            <a:extLst>
              <a:ext uri="{FF2B5EF4-FFF2-40B4-BE49-F238E27FC236}">
                <a16:creationId xmlns:a16="http://schemas.microsoft.com/office/drawing/2014/main" id="{63F2ECED-F834-7D18-CCFC-C3537ACB07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476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96232905-35DA-C167-6CC8-677E5C1C00BC}"/>
            </a:ext>
          </a:extLst>
        </p:cNvPr>
        <p:cNvGrpSpPr/>
        <p:nvPr/>
      </p:nvGrpSpPr>
      <p:grpSpPr>
        <a:xfrm>
          <a:off x="0" y="0"/>
          <a:ext cx="0" cy="0"/>
          <a:chOff x="0" y="0"/>
          <a:chExt cx="0" cy="0"/>
        </a:xfrm>
      </p:grpSpPr>
      <p:sp>
        <p:nvSpPr>
          <p:cNvPr id="156" name="Google Shape;156;p4:notes">
            <a:extLst>
              <a:ext uri="{FF2B5EF4-FFF2-40B4-BE49-F238E27FC236}">
                <a16:creationId xmlns:a16="http://schemas.microsoft.com/office/drawing/2014/main" id="{1B7191FD-D3C7-DC54-CCEF-8ADD03662F3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4:notes">
            <a:extLst>
              <a:ext uri="{FF2B5EF4-FFF2-40B4-BE49-F238E27FC236}">
                <a16:creationId xmlns:a16="http://schemas.microsoft.com/office/drawing/2014/main" id="{6D3ECB8D-FE50-99B0-F3B5-51102E1669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574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62690636-8266-2E6E-7601-80933ADD5FB6}"/>
            </a:ext>
          </a:extLst>
        </p:cNvPr>
        <p:cNvGrpSpPr/>
        <p:nvPr/>
      </p:nvGrpSpPr>
      <p:grpSpPr>
        <a:xfrm>
          <a:off x="0" y="0"/>
          <a:ext cx="0" cy="0"/>
          <a:chOff x="0" y="0"/>
          <a:chExt cx="0" cy="0"/>
        </a:xfrm>
      </p:grpSpPr>
      <p:sp>
        <p:nvSpPr>
          <p:cNvPr id="156" name="Google Shape;156;p4:notes">
            <a:extLst>
              <a:ext uri="{FF2B5EF4-FFF2-40B4-BE49-F238E27FC236}">
                <a16:creationId xmlns:a16="http://schemas.microsoft.com/office/drawing/2014/main" id="{D5E574EC-F712-F760-D08E-67554CB3A9C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4:notes">
            <a:extLst>
              <a:ext uri="{FF2B5EF4-FFF2-40B4-BE49-F238E27FC236}">
                <a16:creationId xmlns:a16="http://schemas.microsoft.com/office/drawing/2014/main" id="{158519C2-459A-3688-4A20-B319EC3771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8227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6DB45F83-FA12-5F50-715F-38AD6B12FDEC}"/>
            </a:ext>
          </a:extLst>
        </p:cNvPr>
        <p:cNvGrpSpPr/>
        <p:nvPr/>
      </p:nvGrpSpPr>
      <p:grpSpPr>
        <a:xfrm>
          <a:off x="0" y="0"/>
          <a:ext cx="0" cy="0"/>
          <a:chOff x="0" y="0"/>
          <a:chExt cx="0" cy="0"/>
        </a:xfrm>
      </p:grpSpPr>
      <p:sp>
        <p:nvSpPr>
          <p:cNvPr id="156" name="Google Shape;156;p4:notes">
            <a:extLst>
              <a:ext uri="{FF2B5EF4-FFF2-40B4-BE49-F238E27FC236}">
                <a16:creationId xmlns:a16="http://schemas.microsoft.com/office/drawing/2014/main" id="{8A2AB3C2-2586-4E03-7398-BA2312D8C66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4:notes">
            <a:extLst>
              <a:ext uri="{FF2B5EF4-FFF2-40B4-BE49-F238E27FC236}">
                <a16:creationId xmlns:a16="http://schemas.microsoft.com/office/drawing/2014/main" id="{FC009B71-876F-1B96-91FC-F835EEEE9F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2305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2755C629-FF0B-AD9C-6C94-A6D7F5ABF35F}"/>
            </a:ext>
          </a:extLst>
        </p:cNvPr>
        <p:cNvGrpSpPr/>
        <p:nvPr/>
      </p:nvGrpSpPr>
      <p:grpSpPr>
        <a:xfrm>
          <a:off x="0" y="0"/>
          <a:ext cx="0" cy="0"/>
          <a:chOff x="0" y="0"/>
          <a:chExt cx="0" cy="0"/>
        </a:xfrm>
      </p:grpSpPr>
      <p:sp>
        <p:nvSpPr>
          <p:cNvPr id="201" name="Google Shape;201;p11:notes">
            <a:extLst>
              <a:ext uri="{FF2B5EF4-FFF2-40B4-BE49-F238E27FC236}">
                <a16:creationId xmlns:a16="http://schemas.microsoft.com/office/drawing/2014/main" id="{F3F11256-D5C6-3A8B-4114-72FD98E79584}"/>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1:notes">
            <a:extLst>
              <a:ext uri="{FF2B5EF4-FFF2-40B4-BE49-F238E27FC236}">
                <a16:creationId xmlns:a16="http://schemas.microsoft.com/office/drawing/2014/main" id="{7185BDE8-EAFB-9D93-E41E-B9C84076BC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76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BB09B3EB-6337-6F69-33BB-FFE5558ACC76}"/>
            </a:ext>
          </a:extLst>
        </p:cNvPr>
        <p:cNvGrpSpPr/>
        <p:nvPr/>
      </p:nvGrpSpPr>
      <p:grpSpPr>
        <a:xfrm>
          <a:off x="0" y="0"/>
          <a:ext cx="0" cy="0"/>
          <a:chOff x="0" y="0"/>
          <a:chExt cx="0" cy="0"/>
        </a:xfrm>
      </p:grpSpPr>
      <p:sp>
        <p:nvSpPr>
          <p:cNvPr id="201" name="Google Shape;201;p11:notes">
            <a:extLst>
              <a:ext uri="{FF2B5EF4-FFF2-40B4-BE49-F238E27FC236}">
                <a16:creationId xmlns:a16="http://schemas.microsoft.com/office/drawing/2014/main" id="{F6211C7F-044A-E7FE-C85B-AA6D01D727D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1:notes">
            <a:extLst>
              <a:ext uri="{FF2B5EF4-FFF2-40B4-BE49-F238E27FC236}">
                <a16:creationId xmlns:a16="http://schemas.microsoft.com/office/drawing/2014/main" id="{E55A8DE0-D857-8C06-4547-B8D17187E0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3233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67123581-F132-B179-2D24-4C66E8BF0C15}"/>
            </a:ext>
          </a:extLst>
        </p:cNvPr>
        <p:cNvGrpSpPr/>
        <p:nvPr/>
      </p:nvGrpSpPr>
      <p:grpSpPr>
        <a:xfrm>
          <a:off x="0" y="0"/>
          <a:ext cx="0" cy="0"/>
          <a:chOff x="0" y="0"/>
          <a:chExt cx="0" cy="0"/>
        </a:xfrm>
      </p:grpSpPr>
      <p:sp>
        <p:nvSpPr>
          <p:cNvPr id="156" name="Google Shape;156;p4:notes">
            <a:extLst>
              <a:ext uri="{FF2B5EF4-FFF2-40B4-BE49-F238E27FC236}">
                <a16:creationId xmlns:a16="http://schemas.microsoft.com/office/drawing/2014/main" id="{6DDF695A-6CAC-1287-B1BB-1F64FE7E49BD}"/>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4:notes">
            <a:extLst>
              <a:ext uri="{FF2B5EF4-FFF2-40B4-BE49-F238E27FC236}">
                <a16:creationId xmlns:a16="http://schemas.microsoft.com/office/drawing/2014/main" id="{AB180703-C57F-3C47-4DE3-A4643387C7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7493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b="0" i="0" u="none" strike="noStrike" baseline="0">
                <a:solidFill>
                  <a:srgbClr val="000000"/>
                </a:solidFill>
                <a:latin typeface="Linux Libertine T"/>
              </a:rPr>
              <a:t>So graphs are largely inaccessible, but what about the trends, are they accessible?</a:t>
            </a:r>
          </a:p>
          <a:p>
            <a:endParaRPr lang="en-US" sz="2400" b="0" i="0" u="none" strike="noStrike" baseline="0">
              <a:solidFill>
                <a:srgbClr val="000000"/>
              </a:solidFill>
              <a:latin typeface="Linux Libertine T"/>
            </a:endParaRPr>
          </a:p>
          <a:p>
            <a:r>
              <a:rPr lang="en-US" sz="2400" b="0" i="0" u="none" strike="noStrike" baseline="0">
                <a:solidFill>
                  <a:srgbClr val="000000"/>
                </a:solidFill>
                <a:latin typeface="Linux Libertine T"/>
              </a:rPr>
              <a:t>Here’s a representative quote from Stanford paper about the low expectations around spotting trends like spikes in COVID cases and hotspots in geo maps. </a:t>
            </a:r>
          </a:p>
          <a:p>
            <a:endParaRPr lang="en-US" sz="2400" b="0" i="0" u="none" strike="noStrike" baseline="0">
              <a:solidFill>
                <a:srgbClr val="000000"/>
              </a:solidFill>
              <a:latin typeface="Linux Libertine T"/>
            </a:endParaRPr>
          </a:p>
          <a:p>
            <a:r>
              <a:rPr lang="en-US" sz="2400" b="0" i="1" u="none" strike="noStrike" baseline="0">
                <a:solidFill>
                  <a:srgbClr val="000000"/>
                </a:solidFill>
                <a:latin typeface="Linux Libertine T"/>
              </a:rPr>
              <a:t>“there are probably ways to look for the trend but I never look because I expect it to be inaccessible” </a:t>
            </a:r>
            <a:r>
              <a:rPr lang="en-US" sz="2400" b="0" i="0" u="none" strike="noStrike" baseline="0">
                <a:solidFill>
                  <a:srgbClr val="000000"/>
                </a:solidFill>
                <a:latin typeface="Linux Libertine T"/>
              </a:rPr>
              <a:t>(P8). </a:t>
            </a:r>
          </a:p>
          <a:p>
            <a:endParaRPr lang="en-US" sz="2400">
              <a:latin typeface="Linux Libertine T"/>
            </a:endParaRPr>
          </a:p>
          <a:p>
            <a:r>
              <a:rPr lang="en-US">
                <a:hlinkClick r:id="rId3"/>
              </a:rPr>
              <a:t>COVID-19 Highlights the Issues Facing Blind and Visually Impaired People in Accessing Data on the Web (Stanford HCI Group, 2021)</a:t>
            </a:r>
            <a:endParaRPr lang="en-US"/>
          </a:p>
          <a:p>
            <a:endParaRPr lang="en-US" sz="2400">
              <a:latin typeface="Linux Libertine T"/>
            </a:endParaRPr>
          </a:p>
        </p:txBody>
      </p:sp>
    </p:spTree>
    <p:extLst>
      <p:ext uri="{BB962C8B-B14F-4D97-AF65-F5344CB8AC3E}">
        <p14:creationId xmlns:p14="http://schemas.microsoft.com/office/powerpoint/2010/main" val="15187518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83D667D2-8FFA-CFD0-0230-56E405D85D10}"/>
            </a:ext>
          </a:extLst>
        </p:cNvPr>
        <p:cNvGrpSpPr/>
        <p:nvPr/>
      </p:nvGrpSpPr>
      <p:grpSpPr>
        <a:xfrm>
          <a:off x="0" y="0"/>
          <a:ext cx="0" cy="0"/>
          <a:chOff x="0" y="0"/>
          <a:chExt cx="0" cy="0"/>
        </a:xfrm>
      </p:grpSpPr>
      <p:sp>
        <p:nvSpPr>
          <p:cNvPr id="196" name="Google Shape;196;p10:notes">
            <a:extLst>
              <a:ext uri="{FF2B5EF4-FFF2-40B4-BE49-F238E27FC236}">
                <a16:creationId xmlns:a16="http://schemas.microsoft.com/office/drawing/2014/main" id="{E2DAB680-54E9-182B-5B51-6E4B16C758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endParaRPr lang="en-US"/>
          </a:p>
          <a:p>
            <a:pPr marL="342900" indent="-342900">
              <a:buFont typeface="Arial,Sans-Serif"/>
              <a:buChar char="•"/>
            </a:pPr>
            <a:r>
              <a:rPr lang="en-US"/>
              <a:t>Frank told you about step 1</a:t>
            </a:r>
          </a:p>
          <a:p>
            <a:pPr marL="342900" indent="-342900">
              <a:buFont typeface="Arial,Sans-Serif"/>
              <a:buChar char="•"/>
            </a:pPr>
            <a:r>
              <a:rPr lang="en-US"/>
              <a:t>Introducing second phase</a:t>
            </a:r>
          </a:p>
          <a:p>
            <a:pPr marL="342900" indent="-342900">
              <a:buFont typeface="Arial,Sans-Serif"/>
              <a:buChar char="•"/>
            </a:pPr>
            <a:r>
              <a:rPr lang="en-US"/>
              <a:t>Integration study on how to make this available to </a:t>
            </a:r>
            <a:r>
              <a:rPr lang="en-US" err="1"/>
              <a:t>Highcharts</a:t>
            </a:r>
            <a:r>
              <a:rPr lang="en-US"/>
              <a:t> users</a:t>
            </a:r>
          </a:p>
        </p:txBody>
      </p:sp>
      <p:sp>
        <p:nvSpPr>
          <p:cNvPr id="197" name="Google Shape;197;p10:notes">
            <a:extLst>
              <a:ext uri="{FF2B5EF4-FFF2-40B4-BE49-F238E27FC236}">
                <a16:creationId xmlns:a16="http://schemas.microsoft.com/office/drawing/2014/main" id="{01EA6979-9B94-358F-5513-F6B3FBB0CA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68093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7FADB98C-C645-E0AD-FC5A-003D6678604E}"/>
            </a:ext>
          </a:extLst>
        </p:cNvPr>
        <p:cNvGrpSpPr/>
        <p:nvPr/>
      </p:nvGrpSpPr>
      <p:grpSpPr>
        <a:xfrm>
          <a:off x="0" y="0"/>
          <a:ext cx="0" cy="0"/>
          <a:chOff x="0" y="0"/>
          <a:chExt cx="0" cy="0"/>
        </a:xfrm>
      </p:grpSpPr>
      <p:sp>
        <p:nvSpPr>
          <p:cNvPr id="156" name="Google Shape;156;p4:notes">
            <a:extLst>
              <a:ext uri="{FF2B5EF4-FFF2-40B4-BE49-F238E27FC236}">
                <a16:creationId xmlns:a16="http://schemas.microsoft.com/office/drawing/2014/main" id="{F21BB924-0011-6EEA-5781-92193D5C8F5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endParaRPr lang="en-US"/>
          </a:p>
          <a:p>
            <a:pPr marL="342900" indent="-342900">
              <a:buChar char="•"/>
            </a:pPr>
            <a:r>
              <a:rPr lang="en-US"/>
              <a:t>Placement of button in the chart</a:t>
            </a:r>
          </a:p>
          <a:p>
            <a:pPr marL="1257300" lvl="1" indent="-342900">
              <a:buChar char="•"/>
            </a:pPr>
            <a:r>
              <a:rPr lang="en-US"/>
              <a:t>Cog wheel</a:t>
            </a:r>
          </a:p>
          <a:p>
            <a:pPr marL="1257300" lvl="1" indent="-342900">
              <a:buChar char="•"/>
            </a:pPr>
            <a:r>
              <a:rPr lang="en-US"/>
              <a:t>We put the preferences button upper right corner of a chart.</a:t>
            </a:r>
          </a:p>
          <a:p>
            <a:pPr marL="342900" indent="-342900">
              <a:buChar char="•"/>
            </a:pPr>
            <a:r>
              <a:rPr lang="en-US"/>
              <a:t>Creating a proof of concept</a:t>
            </a:r>
          </a:p>
          <a:p>
            <a:pPr marL="1257300" lvl="1" indent="-342900">
              <a:buChar char="•"/>
            </a:pPr>
            <a:r>
              <a:rPr lang="en-US"/>
              <a:t>We took a handful of options to start with, based on Frank’s pre-study.</a:t>
            </a:r>
          </a:p>
          <a:p>
            <a:pPr marL="342900" indent="-342900">
              <a:buChar char="•"/>
            </a:pPr>
            <a:r>
              <a:rPr lang="en-US"/>
              <a:t>Iterative design approach</a:t>
            </a:r>
          </a:p>
          <a:p>
            <a:pPr marL="1257300" lvl="1" indent="-342900">
              <a:buChar char="•"/>
            </a:pPr>
            <a:r>
              <a:rPr lang="en-US"/>
              <a:t>Test, refine and integrate functionality as we go.</a:t>
            </a:r>
          </a:p>
          <a:p>
            <a:pPr marL="1257300" lvl="1" indent="-342900">
              <a:buChar char="•"/>
            </a:pPr>
            <a:r>
              <a:rPr lang="en-US"/>
              <a:t>First version of proof of concept for user testing is not the same as the last one </a:t>
            </a:r>
          </a:p>
          <a:p>
            <a:pPr marL="342900" indent="-342900">
              <a:buChar char="•"/>
            </a:pPr>
            <a:r>
              <a:rPr lang="en-US"/>
              <a:t>User testing</a:t>
            </a:r>
          </a:p>
          <a:p>
            <a:pPr marL="1257300" lvl="1" indent="-342900">
              <a:buChar char="•"/>
            </a:pPr>
            <a:r>
              <a:rPr lang="en-US"/>
              <a:t>live user testing with user testers from BIT.</a:t>
            </a:r>
          </a:p>
          <a:p>
            <a:pPr marL="1257300" lvl="1" indent="-342900">
              <a:buChar char="•"/>
            </a:pPr>
            <a:r>
              <a:rPr lang="en-US"/>
              <a:t>ask questions, look at shared screen and shared audio</a:t>
            </a:r>
          </a:p>
          <a:p>
            <a:pPr marL="1257300" lvl="1" indent="-342900">
              <a:buChar char="•"/>
            </a:pPr>
            <a:r>
              <a:rPr lang="en-US"/>
              <a:t>get real time feedback on how users interact with our proof of concept.</a:t>
            </a:r>
          </a:p>
          <a:p>
            <a:pPr marL="0" lvl="0" indent="0" algn="l">
              <a:spcBef>
                <a:spcPts val="0"/>
              </a:spcBef>
              <a:spcAft>
                <a:spcPts val="0"/>
              </a:spcAft>
              <a:buNone/>
            </a:pPr>
            <a:endParaRPr lang="en-US"/>
          </a:p>
        </p:txBody>
      </p:sp>
      <p:sp>
        <p:nvSpPr>
          <p:cNvPr id="157" name="Google Shape;157;p4:notes">
            <a:extLst>
              <a:ext uri="{FF2B5EF4-FFF2-40B4-BE49-F238E27FC236}">
                <a16:creationId xmlns:a16="http://schemas.microsoft.com/office/drawing/2014/main" id="{D4C2FEDF-09D9-FA7E-CAEA-EDE7D3EA44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01411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F1954B49-2780-C882-716C-AA76308334CB}"/>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34B1CB86-7078-27DF-BAA3-4565A055E5C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342900" indent="-342900">
              <a:buChar char="•"/>
            </a:pPr>
            <a:r>
              <a:rPr lang="en-US"/>
              <a:t>As you can see on the bar chart</a:t>
            </a:r>
          </a:p>
          <a:p>
            <a:pPr marL="1257300" lvl="1" indent="-342900">
              <a:buChar char="•"/>
            </a:pPr>
            <a:r>
              <a:rPr lang="en-US"/>
              <a:t>3 blind </a:t>
            </a:r>
          </a:p>
          <a:p>
            <a:pPr marL="1257300" lvl="1" indent="-342900">
              <a:buChar char="•"/>
            </a:pPr>
            <a:r>
              <a:rPr lang="en-US"/>
              <a:t>3 low vision</a:t>
            </a:r>
          </a:p>
          <a:p>
            <a:pPr marL="342900" indent="-342900">
              <a:buChar char="•"/>
            </a:pPr>
            <a:r>
              <a:rPr lang="en-US"/>
              <a:t>As you can see on the pie chart of which assistive technology used</a:t>
            </a:r>
          </a:p>
          <a:p>
            <a:pPr marL="1257300" lvl="1" indent="-342900">
              <a:buChar char="•"/>
            </a:pPr>
            <a:r>
              <a:rPr lang="en-US"/>
              <a:t>1 </a:t>
            </a:r>
            <a:r>
              <a:rPr lang="en-US" err="1"/>
              <a:t>VoiceOver</a:t>
            </a:r>
            <a:endParaRPr lang="en-US"/>
          </a:p>
          <a:p>
            <a:pPr marL="1257300" lvl="1" indent="-342900">
              <a:buChar char="•"/>
            </a:pPr>
            <a:r>
              <a:rPr lang="en-US"/>
              <a:t>2 Jaws</a:t>
            </a:r>
          </a:p>
          <a:p>
            <a:pPr marL="1257300" lvl="1" indent="-342900">
              <a:buChar char="•"/>
            </a:pPr>
            <a:r>
              <a:rPr lang="en-US"/>
              <a:t>1 NVDA</a:t>
            </a:r>
          </a:p>
          <a:p>
            <a:pPr marL="1257300" lvl="1" indent="-342900">
              <a:buChar char="•"/>
            </a:pPr>
            <a:r>
              <a:rPr lang="en-US"/>
              <a:t>3 screen magnifier</a:t>
            </a:r>
          </a:p>
          <a:p>
            <a:pPr marL="0" lvl="0" indent="0" algn="l">
              <a:spcBef>
                <a:spcPts val="0"/>
              </a:spcBef>
              <a:spcAft>
                <a:spcPts val="0"/>
              </a:spcAft>
              <a:buNone/>
            </a:pPr>
            <a:endParaRPr lang="en-US"/>
          </a:p>
        </p:txBody>
      </p:sp>
      <p:sp>
        <p:nvSpPr>
          <p:cNvPr id="165" name="Google Shape;165;p5:notes">
            <a:extLst>
              <a:ext uri="{FF2B5EF4-FFF2-40B4-BE49-F238E27FC236}">
                <a16:creationId xmlns:a16="http://schemas.microsoft.com/office/drawing/2014/main" id="{330E7154-2D07-3FA9-86E4-F7A8A869AC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205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A2577A91-E756-2862-5F56-EE90C35D31DA}"/>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5A6BE320-29C7-4CDF-1798-197F311D191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571500" indent="-342900">
              <a:buFont typeface="Calibri"/>
              <a:buChar char="-"/>
            </a:pPr>
            <a:r>
              <a:rPr lang="en-US"/>
              <a:t>So I’m now showing an image of how the initial prototype looked like with the 4 settings</a:t>
            </a:r>
          </a:p>
          <a:p>
            <a:pPr marL="571500" indent="-342900">
              <a:buFont typeface="Calibri,Sans-Serif"/>
              <a:buChar char="-"/>
            </a:pPr>
            <a:r>
              <a:rPr lang="en-US"/>
              <a:t>Short dialog with 4 settings</a:t>
            </a:r>
          </a:p>
          <a:p>
            <a:pPr marL="1257300" lvl="1" indent="-342900">
              <a:buFont typeface="Arial,Sans-Serif"/>
              <a:buChar char="•"/>
            </a:pPr>
            <a:r>
              <a:rPr lang="en-US"/>
              <a:t>Text description short/full</a:t>
            </a:r>
          </a:p>
          <a:p>
            <a:pPr marL="1257300" lvl="1" indent="-342900">
              <a:buFont typeface="Arial,Sans-Serif"/>
              <a:buChar char="•"/>
            </a:pPr>
            <a:r>
              <a:rPr lang="en-US"/>
              <a:t>Visible alt text</a:t>
            </a:r>
          </a:p>
          <a:p>
            <a:pPr marL="1257300" lvl="1" indent="-342900">
              <a:buFont typeface="Arial,Sans-Serif"/>
              <a:buChar char="•"/>
            </a:pPr>
            <a:r>
              <a:rPr lang="en-US"/>
              <a:t>Text size</a:t>
            </a:r>
          </a:p>
          <a:p>
            <a:pPr marL="1257300" lvl="1" indent="-342900">
              <a:buFont typeface="Arial,Sans-Serif"/>
              <a:buChar char="•"/>
            </a:pPr>
            <a:r>
              <a:rPr lang="en-US"/>
              <a:t>Enhance contrast</a:t>
            </a:r>
          </a:p>
          <a:p>
            <a:pPr marL="571500" indent="-342900">
              <a:buFont typeface="Calibri,Sans-Serif"/>
              <a:buChar char="-"/>
            </a:pPr>
            <a:r>
              <a:rPr lang="en-US"/>
              <a:t>Low contrast on the bars --&gt; Hint to click on the menu for low vision users</a:t>
            </a:r>
          </a:p>
          <a:p>
            <a:pPr marL="571500" indent="-342900">
              <a:buFont typeface="Calibri,Sans-Serif"/>
              <a:buChar char="-"/>
            </a:pPr>
            <a:r>
              <a:rPr lang="en-US"/>
              <a:t>Preferences twice --&gt; Hint to click on the menu for screen reader users</a:t>
            </a:r>
          </a:p>
          <a:p>
            <a:pPr marL="571500" indent="-342900">
              <a:buFont typeface="Calibri"/>
              <a:buChar char="-"/>
            </a:pPr>
            <a:r>
              <a:rPr lang="en-US"/>
              <a:t>Free exploration without context</a:t>
            </a:r>
          </a:p>
          <a:p>
            <a:pPr marL="571500" indent="-342900">
              <a:buFont typeface="Calibri"/>
              <a:buChar char="-"/>
            </a:pPr>
            <a:endParaRPr lang="en-US"/>
          </a:p>
          <a:p>
            <a:pPr marL="0" indent="0"/>
            <a:endParaRPr lang="en-US"/>
          </a:p>
        </p:txBody>
      </p:sp>
      <p:sp>
        <p:nvSpPr>
          <p:cNvPr id="165" name="Google Shape;165;p5:notes">
            <a:extLst>
              <a:ext uri="{FF2B5EF4-FFF2-40B4-BE49-F238E27FC236}">
                <a16:creationId xmlns:a16="http://schemas.microsoft.com/office/drawing/2014/main" id="{E840A93C-CF53-CCC3-E007-6AEBBD3387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52451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EF4A89B0-2919-3ED1-1B6D-9018CE7BF6D7}"/>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5EFF0372-1362-BB85-0EC8-FCE4C3C4E8D2}"/>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r>
              <a:rPr lang="en-US"/>
              <a:t>Before video:</a:t>
            </a:r>
          </a:p>
          <a:p>
            <a:pPr marL="0" indent="0"/>
            <a:r>
              <a:rPr lang="en-US"/>
              <a:t>We'll be happy to demo this at our booth in the exhibit hall</a:t>
            </a:r>
          </a:p>
          <a:p>
            <a:pPr marL="0" indent="0"/>
            <a:endParaRPr lang="en-US"/>
          </a:p>
          <a:p>
            <a:pPr marL="0" indent="0"/>
            <a:r>
              <a:rPr lang="en-US"/>
              <a:t>After video:</a:t>
            </a:r>
          </a:p>
          <a:p>
            <a:pPr marL="0" indent="0"/>
            <a:r>
              <a:rPr lang="en-US"/>
              <a:t>This leads me into my next slide to talk about global vs local chart settings</a:t>
            </a:r>
          </a:p>
        </p:txBody>
      </p:sp>
      <p:sp>
        <p:nvSpPr>
          <p:cNvPr id="165" name="Google Shape;165;p5:notes">
            <a:extLst>
              <a:ext uri="{FF2B5EF4-FFF2-40B4-BE49-F238E27FC236}">
                <a16:creationId xmlns:a16="http://schemas.microsoft.com/office/drawing/2014/main" id="{A93E63E7-97B9-25E2-F86D-5EFE184E8E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94890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0EC48884-839D-F56B-B1A8-B68CA17E22A5}"/>
            </a:ext>
          </a:extLst>
        </p:cNvPr>
        <p:cNvGrpSpPr/>
        <p:nvPr/>
      </p:nvGrpSpPr>
      <p:grpSpPr>
        <a:xfrm>
          <a:off x="0" y="0"/>
          <a:ext cx="0" cy="0"/>
          <a:chOff x="0" y="0"/>
          <a:chExt cx="0" cy="0"/>
        </a:xfrm>
      </p:grpSpPr>
      <p:sp>
        <p:nvSpPr>
          <p:cNvPr id="156" name="Google Shape;156;p4:notes">
            <a:extLst>
              <a:ext uri="{FF2B5EF4-FFF2-40B4-BE49-F238E27FC236}">
                <a16:creationId xmlns:a16="http://schemas.microsoft.com/office/drawing/2014/main" id="{73F7AAF5-05A8-FF3F-326B-DE644675EEF4}"/>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342900" indent="-342900">
              <a:buChar char="•"/>
            </a:pPr>
            <a:r>
              <a:rPr lang="en-US"/>
              <a:t>Global vs local chart settings</a:t>
            </a:r>
          </a:p>
          <a:p>
            <a:pPr marL="1257300" lvl="1" indent="-342900">
              <a:buFont typeface="Arial,Sans-Serif"/>
              <a:buChar char="•"/>
            </a:pPr>
            <a:r>
              <a:rPr lang="en-US"/>
              <a:t>Most users liked that it was local per chart</a:t>
            </a:r>
          </a:p>
          <a:p>
            <a:pPr marL="1257300" lvl="1" indent="-342900">
              <a:buFont typeface="Arial,Sans-Serif"/>
              <a:buChar char="•"/>
            </a:pPr>
            <a:r>
              <a:rPr lang="en-US"/>
              <a:t>Gives flexibility</a:t>
            </a:r>
          </a:p>
          <a:p>
            <a:pPr marL="1257300" lvl="1" indent="-342900">
              <a:buFont typeface="Arial,Sans-Serif"/>
              <a:buChar char="•"/>
            </a:pPr>
            <a:r>
              <a:rPr lang="en-US"/>
              <a:t>Default: dark/light, font size</a:t>
            </a:r>
          </a:p>
          <a:p>
            <a:pPr marL="342900" indent="-342900">
              <a:buChar char="•"/>
            </a:pPr>
            <a:r>
              <a:rPr lang="en-US"/>
              <a:t>Screen reader users are not clicking the button</a:t>
            </a:r>
          </a:p>
          <a:p>
            <a:pPr marL="1257300" lvl="1" indent="-342900">
              <a:buChar char="•"/>
            </a:pPr>
            <a:r>
              <a:rPr lang="en-US"/>
              <a:t>They would expect that there is nothing for them in the settings.</a:t>
            </a:r>
          </a:p>
          <a:p>
            <a:pPr marL="1257300" lvl="1" indent="-342900">
              <a:buChar char="•"/>
            </a:pPr>
            <a:r>
              <a:rPr lang="en-US"/>
              <a:t>Experimented with different accessible names</a:t>
            </a:r>
          </a:p>
          <a:p>
            <a:pPr marL="1257300" lvl="1" indent="-342900">
              <a:buChar char="•"/>
            </a:pPr>
            <a:r>
              <a:rPr lang="en-US"/>
              <a:t>No one would click it until cued.</a:t>
            </a:r>
          </a:p>
          <a:p>
            <a:pPr marL="342900" indent="-342900">
              <a:buFont typeface="Arial,Sans-Serif"/>
              <a:buChar char="•"/>
            </a:pPr>
            <a:r>
              <a:rPr lang="en-US"/>
              <a:t>Full/short for chart summary</a:t>
            </a:r>
          </a:p>
          <a:p>
            <a:pPr marL="1257300" lvl="1" indent="-342900">
              <a:buFont typeface="Arial,Sans-Serif"/>
              <a:buChar char="•"/>
            </a:pPr>
            <a:r>
              <a:rPr lang="en-US"/>
              <a:t>Some users did not seem to detect that there was a </a:t>
            </a:r>
            <a:r>
              <a:rPr lang="en-US" err="1"/>
              <a:t>noticable</a:t>
            </a:r>
            <a:r>
              <a:rPr lang="en-US"/>
              <a:t> change.</a:t>
            </a:r>
          </a:p>
          <a:p>
            <a:pPr marL="1257300" lvl="1" indent="-342900">
              <a:buFont typeface="Arial,Sans-Serif"/>
              <a:buChar char="•"/>
            </a:pPr>
            <a:r>
              <a:rPr lang="en-US"/>
              <a:t>Some cued and liked it </a:t>
            </a:r>
          </a:p>
          <a:p>
            <a:pPr marL="342900" indent="-342900">
              <a:buChar char="•"/>
            </a:pPr>
            <a:r>
              <a:rPr lang="en-US"/>
              <a:t>Low vision users appreciated visible descriptions</a:t>
            </a:r>
          </a:p>
          <a:p>
            <a:pPr marL="1257300" lvl="1" indent="-342900">
              <a:buChar char="•"/>
            </a:pPr>
            <a:r>
              <a:rPr lang="en-US"/>
              <a:t>No mouse/keyboard to explore</a:t>
            </a:r>
          </a:p>
          <a:p>
            <a:pPr marL="1257300" lvl="1" indent="-342900">
              <a:buChar char="•"/>
            </a:pPr>
            <a:r>
              <a:rPr lang="en-US"/>
              <a:t>Making it less of a cognitive load viewing all at once</a:t>
            </a:r>
          </a:p>
          <a:p>
            <a:pPr marL="1257300" lvl="1" indent="-342900">
              <a:buChar char="•"/>
            </a:pPr>
            <a:r>
              <a:rPr lang="en-US"/>
              <a:t>information overload for some, fine line</a:t>
            </a:r>
          </a:p>
          <a:p>
            <a:pPr marL="342900" indent="-342900">
              <a:buChar char="•"/>
            </a:pPr>
            <a:r>
              <a:rPr lang="en-US"/>
              <a:t>Perfect wording is hard to find</a:t>
            </a:r>
          </a:p>
          <a:p>
            <a:pPr marL="1257300" lvl="1" indent="-342900">
              <a:buChar char="•"/>
            </a:pPr>
            <a:r>
              <a:rPr lang="en-US"/>
              <a:t>The concept of default text size</a:t>
            </a:r>
          </a:p>
          <a:p>
            <a:pPr marL="1257300" lvl="1" indent="-342900">
              <a:buChar char="•"/>
            </a:pPr>
            <a:r>
              <a:rPr lang="en-US"/>
              <a:t>The concept of system default</a:t>
            </a:r>
          </a:p>
          <a:p>
            <a:pPr marL="1257300" lvl="1" indent="-342900">
              <a:buChar char="•"/>
            </a:pPr>
            <a:r>
              <a:rPr lang="en-US"/>
              <a:t>Find the best way to create option names to engage users at the right times</a:t>
            </a:r>
          </a:p>
          <a:p>
            <a:pPr marL="1714500" lvl="2" indent="-342900">
              <a:buChar char="•"/>
            </a:pPr>
            <a:r>
              <a:rPr lang="en-US"/>
              <a:t>Some screen reader users were excited by the “visible alt text”</a:t>
            </a:r>
          </a:p>
          <a:p>
            <a:pPr marL="1714500" lvl="2" indent="-342900">
              <a:buChar char="•"/>
            </a:pPr>
            <a:r>
              <a:rPr lang="en-US"/>
              <a:t>One low vision user did not want to click “show point description” which was previously called “show point alt text” that because he instantly thought not relevant because he was not using a screen reader</a:t>
            </a:r>
          </a:p>
          <a:p>
            <a:pPr marL="342900" indent="-342900">
              <a:buFont typeface="Arial,Sans-Serif"/>
              <a:buChar char="•"/>
            </a:pPr>
            <a:r>
              <a:rPr lang="en-US"/>
              <a:t>The structure of the menu</a:t>
            </a:r>
          </a:p>
          <a:p>
            <a:pPr marL="1257300" lvl="1" indent="-342900">
              <a:buFont typeface="Arial,Sans-Serif"/>
              <a:buChar char="•"/>
            </a:pPr>
            <a:r>
              <a:rPr lang="en-US"/>
              <a:t>Was a dialog that you could close</a:t>
            </a:r>
          </a:p>
          <a:p>
            <a:pPr marL="1257300" lvl="1" indent="-342900">
              <a:buFont typeface="Arial,Sans-Serif"/>
              <a:buChar char="•"/>
            </a:pPr>
            <a:r>
              <a:rPr lang="en-US"/>
              <a:t>Labelled with headings for each interactive elements group</a:t>
            </a:r>
          </a:p>
          <a:p>
            <a:pPr marL="1257300" lvl="1" indent="-342900">
              <a:buFont typeface="Arial,Sans-Serif"/>
              <a:buChar char="•"/>
            </a:pPr>
            <a:r>
              <a:rPr lang="en-US"/>
              <a:t>Easy to navigate both for sighted and screen reader users</a:t>
            </a:r>
          </a:p>
          <a:p>
            <a:pPr marL="342900" indent="-342900">
              <a:buChar char="•"/>
            </a:pPr>
            <a:r>
              <a:rPr lang="en-US"/>
              <a:t>Low vision users takes the time to tweak</a:t>
            </a:r>
          </a:p>
          <a:p>
            <a:pPr marL="1257300" lvl="1" indent="-342900">
              <a:buChar char="•"/>
            </a:pPr>
            <a:r>
              <a:rPr lang="en-US"/>
              <a:t>They enjoyed setting it up.</a:t>
            </a:r>
          </a:p>
          <a:p>
            <a:pPr marL="0" lvl="0" indent="0" algn="l">
              <a:spcBef>
                <a:spcPts val="0"/>
              </a:spcBef>
              <a:spcAft>
                <a:spcPts val="0"/>
              </a:spcAft>
              <a:buNone/>
            </a:pPr>
            <a:endParaRPr lang="en-US"/>
          </a:p>
        </p:txBody>
      </p:sp>
      <p:sp>
        <p:nvSpPr>
          <p:cNvPr id="157" name="Google Shape;157;p4:notes">
            <a:extLst>
              <a:ext uri="{FF2B5EF4-FFF2-40B4-BE49-F238E27FC236}">
                <a16:creationId xmlns:a16="http://schemas.microsoft.com/office/drawing/2014/main" id="{9CDBC422-CA9D-25DB-E85F-A198AF82D3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8042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D37CEAFE-4833-5544-A563-7E394A19AE55}"/>
            </a:ext>
          </a:extLst>
        </p:cNvPr>
        <p:cNvGrpSpPr/>
        <p:nvPr/>
      </p:nvGrpSpPr>
      <p:grpSpPr>
        <a:xfrm>
          <a:off x="0" y="0"/>
          <a:ext cx="0" cy="0"/>
          <a:chOff x="0" y="0"/>
          <a:chExt cx="0" cy="0"/>
        </a:xfrm>
      </p:grpSpPr>
      <p:sp>
        <p:nvSpPr>
          <p:cNvPr id="201" name="Google Shape;201;p11:notes">
            <a:extLst>
              <a:ext uri="{FF2B5EF4-FFF2-40B4-BE49-F238E27FC236}">
                <a16:creationId xmlns:a16="http://schemas.microsoft.com/office/drawing/2014/main" id="{B9754AE2-23A1-31F5-F758-F8034134699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US"/>
              <a:t>“When you end up with something that is just right for me, you enjoy using it more.”</a:t>
            </a:r>
          </a:p>
          <a:p>
            <a:r>
              <a:rPr lang="en-US"/>
              <a:t>“If It is 5% better, and you are using it hours a day, that makes a difference.” </a:t>
            </a:r>
          </a:p>
        </p:txBody>
      </p:sp>
      <p:sp>
        <p:nvSpPr>
          <p:cNvPr id="202" name="Google Shape;202;p11:notes">
            <a:extLst>
              <a:ext uri="{FF2B5EF4-FFF2-40B4-BE49-F238E27FC236}">
                <a16:creationId xmlns:a16="http://schemas.microsoft.com/office/drawing/2014/main" id="{D54D50F7-6C45-C913-FD07-F6C00254C3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32468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B8FCF7FF-CC94-B2C7-B368-A7219E0A652A}"/>
            </a:ext>
          </a:extLst>
        </p:cNvPr>
        <p:cNvGrpSpPr/>
        <p:nvPr/>
      </p:nvGrpSpPr>
      <p:grpSpPr>
        <a:xfrm>
          <a:off x="0" y="0"/>
          <a:ext cx="0" cy="0"/>
          <a:chOff x="0" y="0"/>
          <a:chExt cx="0" cy="0"/>
        </a:xfrm>
      </p:grpSpPr>
      <p:sp>
        <p:nvSpPr>
          <p:cNvPr id="185" name="Google Shape;185;p8:notes">
            <a:extLst>
              <a:ext uri="{FF2B5EF4-FFF2-40B4-BE49-F238E27FC236}">
                <a16:creationId xmlns:a16="http://schemas.microsoft.com/office/drawing/2014/main" id="{8FADA693-2E6C-3458-0348-36D94EBBF90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8:notes">
            <a:extLst>
              <a:ext uri="{FF2B5EF4-FFF2-40B4-BE49-F238E27FC236}">
                <a16:creationId xmlns:a16="http://schemas.microsoft.com/office/drawing/2014/main" id="{9A473345-3BCC-B675-F482-9598D61C5F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446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26CA9392-EC3C-9874-049B-EA31FD88B3BA}"/>
            </a:ext>
          </a:extLst>
        </p:cNvPr>
        <p:cNvGrpSpPr/>
        <p:nvPr/>
      </p:nvGrpSpPr>
      <p:grpSpPr>
        <a:xfrm>
          <a:off x="0" y="0"/>
          <a:ext cx="0" cy="0"/>
          <a:chOff x="0" y="0"/>
          <a:chExt cx="0" cy="0"/>
        </a:xfrm>
      </p:grpSpPr>
      <p:sp>
        <p:nvSpPr>
          <p:cNvPr id="185" name="Google Shape;185;p8:notes">
            <a:extLst>
              <a:ext uri="{FF2B5EF4-FFF2-40B4-BE49-F238E27FC236}">
                <a16:creationId xmlns:a16="http://schemas.microsoft.com/office/drawing/2014/main" id="{8A5237C4-C06B-251A-E1B3-4B0992DE315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8:notes">
            <a:extLst>
              <a:ext uri="{FF2B5EF4-FFF2-40B4-BE49-F238E27FC236}">
                <a16:creationId xmlns:a16="http://schemas.microsoft.com/office/drawing/2014/main" id="{7979DEF9-E283-F5D3-E230-818CAAC24E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7543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07F04EC8-C776-07ED-A694-FF90A5B7B89C}"/>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D1CF0DA9-98CD-7223-736D-E3EFF433217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r>
              <a:rPr lang="en-US" err="1"/>
              <a:t>Hci</a:t>
            </a:r>
            <a:r>
              <a:rPr lang="en-US"/>
              <a:t> researcher, teach, </a:t>
            </a:r>
            <a:r>
              <a:rPr lang="en-US" err="1"/>
              <a:t>chartability</a:t>
            </a:r>
            <a:r>
              <a:rPr lang="en-US"/>
              <a:t>, but I get q/a - common problem arises</a:t>
            </a:r>
            <a:endParaRPr/>
          </a:p>
        </p:txBody>
      </p:sp>
      <p:sp>
        <p:nvSpPr>
          <p:cNvPr id="165" name="Google Shape;165;p5:notes">
            <a:extLst>
              <a:ext uri="{FF2B5EF4-FFF2-40B4-BE49-F238E27FC236}">
                <a16:creationId xmlns:a16="http://schemas.microsoft.com/office/drawing/2014/main" id="{D6388034-01B2-BD10-F490-39D45442E4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9267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2B424B80-3305-84DE-CCEC-77106D500E8C}"/>
            </a:ext>
          </a:extLst>
        </p:cNvPr>
        <p:cNvGrpSpPr/>
        <p:nvPr/>
      </p:nvGrpSpPr>
      <p:grpSpPr>
        <a:xfrm>
          <a:off x="0" y="0"/>
          <a:ext cx="0" cy="0"/>
          <a:chOff x="0" y="0"/>
          <a:chExt cx="0" cy="0"/>
        </a:xfrm>
      </p:grpSpPr>
      <p:sp>
        <p:nvSpPr>
          <p:cNvPr id="164" name="Google Shape;164;p5:notes">
            <a:extLst>
              <a:ext uri="{FF2B5EF4-FFF2-40B4-BE49-F238E27FC236}">
                <a16:creationId xmlns:a16="http://schemas.microsoft.com/office/drawing/2014/main" id="{D104F31D-42AE-3AEE-638B-456F9C5B0FD4}"/>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r>
              <a:rPr lang="en-US"/>
              <a:t>Let's say someone builds a pretty darn accessible chart – like this one shown here. Shown here is a </a:t>
            </a:r>
            <a:r>
              <a:rPr lang="en-US" err="1"/>
              <a:t>sankey</a:t>
            </a:r>
            <a:r>
              <a:rPr lang="en-US"/>
              <a:t> diagram. This chart visualizes flows and the flows look like pipes, or noodles, of different thicknesses. Noodles in the sankey that are thick like </a:t>
            </a:r>
            <a:r>
              <a:rPr lang="en-US" err="1"/>
              <a:t>lasangna</a:t>
            </a:r>
            <a:r>
              <a:rPr lang="en-US"/>
              <a:t> noodles have big numbers and the thin ones, like angel hair pasta, have small values. According to standard testing, this is really accessible.</a:t>
            </a:r>
            <a:endParaRPr/>
          </a:p>
        </p:txBody>
      </p:sp>
      <p:sp>
        <p:nvSpPr>
          <p:cNvPr id="165" name="Google Shape;165;p5:notes">
            <a:extLst>
              <a:ext uri="{FF2B5EF4-FFF2-40B4-BE49-F238E27FC236}">
                <a16:creationId xmlns:a16="http://schemas.microsoft.com/office/drawing/2014/main" id="{738C866D-85D2-42A9-1CDE-8B920C42BB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64058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s://fonts.google.com/specimen/IBM+Plex+San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type="title">
  <p:cSld name="TITLE">
    <p:spTree>
      <p:nvGrpSpPr>
        <p:cNvPr id="1" name="Shape 10"/>
        <p:cNvGrpSpPr/>
        <p:nvPr/>
      </p:nvGrpSpPr>
      <p:grpSpPr>
        <a:xfrm>
          <a:off x="0" y="0"/>
          <a:ext cx="0" cy="0"/>
          <a:chOff x="0" y="0"/>
          <a:chExt cx="0" cy="0"/>
        </a:xfrm>
      </p:grpSpPr>
      <p:sp>
        <p:nvSpPr>
          <p:cNvPr id="11" name="Google Shape;11;p19"/>
          <p:cNvSpPr txBox="1">
            <a:spLocks noGrp="1"/>
          </p:cNvSpPr>
          <p:nvPr>
            <p:ph type="title"/>
          </p:nvPr>
        </p:nvSpPr>
        <p:spPr>
          <a:xfrm>
            <a:off x="1206500" y="5528737"/>
            <a:ext cx="12319000"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2F2B37"/>
              </a:buClr>
              <a:buSzPts val="12000"/>
              <a:buFont typeface="IBM Plex Sans"/>
              <a:buNone/>
              <a:defRPr sz="12000" b="1">
                <a:latin typeface="IBM Plex Sans"/>
                <a:ea typeface="IBM Plex Sans"/>
                <a:cs typeface="IBM Plex Sans"/>
                <a:sym typeface="IBM Plex Sans"/>
              </a:defRPr>
            </a:lvl1pPr>
            <a:lvl2pPr lvl="1" algn="l">
              <a:lnSpc>
                <a:spcPct val="90000"/>
              </a:lnSpc>
              <a:spcBef>
                <a:spcPts val="0"/>
              </a:spcBef>
              <a:spcAft>
                <a:spcPts val="0"/>
              </a:spcAft>
              <a:buClr>
                <a:srgbClr val="2F2B37"/>
              </a:buClr>
              <a:buSzPts val="1800"/>
              <a:buNone/>
              <a:defRPr/>
            </a:lvl2pPr>
            <a:lvl3pPr lvl="2" algn="l">
              <a:lnSpc>
                <a:spcPct val="90000"/>
              </a:lnSpc>
              <a:spcBef>
                <a:spcPts val="0"/>
              </a:spcBef>
              <a:spcAft>
                <a:spcPts val="0"/>
              </a:spcAft>
              <a:buClr>
                <a:srgbClr val="2F2B37"/>
              </a:buClr>
              <a:buSzPts val="1800"/>
              <a:buNone/>
              <a:defRPr/>
            </a:lvl3pPr>
            <a:lvl4pPr lvl="3" algn="l">
              <a:lnSpc>
                <a:spcPct val="90000"/>
              </a:lnSpc>
              <a:spcBef>
                <a:spcPts val="0"/>
              </a:spcBef>
              <a:spcAft>
                <a:spcPts val="0"/>
              </a:spcAft>
              <a:buClr>
                <a:srgbClr val="2F2B37"/>
              </a:buClr>
              <a:buSzPts val="1800"/>
              <a:buNone/>
              <a:defRPr/>
            </a:lvl4pPr>
            <a:lvl5pPr lvl="4" algn="l">
              <a:lnSpc>
                <a:spcPct val="90000"/>
              </a:lnSpc>
              <a:spcBef>
                <a:spcPts val="0"/>
              </a:spcBef>
              <a:spcAft>
                <a:spcPts val="0"/>
              </a:spcAft>
              <a:buClr>
                <a:srgbClr val="2F2B37"/>
              </a:buClr>
              <a:buSzPts val="1800"/>
              <a:buNone/>
              <a:defRPr/>
            </a:lvl5pPr>
            <a:lvl6pPr lvl="5" algn="l">
              <a:lnSpc>
                <a:spcPct val="90000"/>
              </a:lnSpc>
              <a:spcBef>
                <a:spcPts val="0"/>
              </a:spcBef>
              <a:spcAft>
                <a:spcPts val="0"/>
              </a:spcAft>
              <a:buClr>
                <a:srgbClr val="2F2B37"/>
              </a:buClr>
              <a:buSzPts val="1800"/>
              <a:buNone/>
              <a:defRPr/>
            </a:lvl6pPr>
            <a:lvl7pPr lvl="6" algn="l">
              <a:lnSpc>
                <a:spcPct val="90000"/>
              </a:lnSpc>
              <a:spcBef>
                <a:spcPts val="0"/>
              </a:spcBef>
              <a:spcAft>
                <a:spcPts val="0"/>
              </a:spcAft>
              <a:buClr>
                <a:srgbClr val="2F2B37"/>
              </a:buClr>
              <a:buSzPts val="1800"/>
              <a:buNone/>
              <a:defRPr/>
            </a:lvl7pPr>
            <a:lvl8pPr lvl="7" algn="l">
              <a:lnSpc>
                <a:spcPct val="90000"/>
              </a:lnSpc>
              <a:spcBef>
                <a:spcPts val="0"/>
              </a:spcBef>
              <a:spcAft>
                <a:spcPts val="0"/>
              </a:spcAft>
              <a:buClr>
                <a:srgbClr val="2F2B37"/>
              </a:buClr>
              <a:buSzPts val="1800"/>
              <a:buNone/>
              <a:defRPr/>
            </a:lvl8pPr>
            <a:lvl9pPr lvl="8" algn="l">
              <a:lnSpc>
                <a:spcPct val="90000"/>
              </a:lnSpc>
              <a:spcBef>
                <a:spcPts val="0"/>
              </a:spcBef>
              <a:spcAft>
                <a:spcPts val="0"/>
              </a:spcAft>
              <a:buClr>
                <a:srgbClr val="2F2B37"/>
              </a:buClr>
              <a:buSzPts val="1800"/>
              <a:buNone/>
              <a:defRPr/>
            </a:lvl9pPr>
          </a:lstStyle>
          <a:p>
            <a:endParaRPr/>
          </a:p>
        </p:txBody>
      </p:sp>
      <p:sp>
        <p:nvSpPr>
          <p:cNvPr id="12" name="Google Shape;12;p19"/>
          <p:cNvSpPr txBox="1">
            <a:spLocks noGrp="1"/>
          </p:cNvSpPr>
          <p:nvPr>
            <p:ph type="body" idx="1"/>
          </p:nvPr>
        </p:nvSpPr>
        <p:spPr>
          <a:xfrm>
            <a:off x="1220390" y="1106137"/>
            <a:ext cx="12006155"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10000"/>
              </a:lnSpc>
              <a:spcBef>
                <a:spcPts val="0"/>
              </a:spcBef>
              <a:spcAft>
                <a:spcPts val="0"/>
              </a:spcAft>
              <a:buClr>
                <a:srgbClr val="5449A7"/>
              </a:buClr>
              <a:buSzPts val="3359"/>
              <a:buFont typeface="IBM Plex Sans Medium"/>
              <a:buNone/>
              <a:defRPr sz="3359">
                <a:solidFill>
                  <a:srgbClr val="5449A7"/>
                </a:solidFill>
                <a:latin typeface="IBM Plex Sans Medium"/>
                <a:ea typeface="IBM Plex Sans Medium"/>
                <a:cs typeface="IBM Plex Sans Medium"/>
                <a:sym typeface="IBM Plex Sans Medium"/>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13" name="Google Shape;13;p19"/>
          <p:cNvSpPr>
            <a:spLocks noGrp="1"/>
          </p:cNvSpPr>
          <p:nvPr>
            <p:ph type="pic" idx="2"/>
          </p:nvPr>
        </p:nvSpPr>
        <p:spPr>
          <a:xfrm>
            <a:off x="14224000" y="0"/>
            <a:ext cx="10160000" cy="10160000"/>
          </a:xfrm>
          <a:prstGeom prst="rect">
            <a:avLst/>
          </a:prstGeom>
          <a:noFill/>
          <a:ln>
            <a:noFill/>
          </a:ln>
        </p:spPr>
      </p:sp>
      <p:sp>
        <p:nvSpPr>
          <p:cNvPr id="14" name="Google Shape;14;p19"/>
          <p:cNvSpPr txBox="1">
            <a:spLocks noGrp="1"/>
          </p:cNvSpPr>
          <p:nvPr>
            <p:ph type="body" idx="3"/>
          </p:nvPr>
        </p:nvSpPr>
        <p:spPr>
          <a:xfrm>
            <a:off x="1206500" y="10937140"/>
            <a:ext cx="12319000" cy="635001"/>
          </a:xfrm>
          <a:prstGeom prst="rect">
            <a:avLst/>
          </a:prstGeom>
          <a:noFill/>
          <a:ln>
            <a:noFill/>
          </a:ln>
        </p:spPr>
        <p:txBody>
          <a:bodyPr spcFirstLastPara="1" wrap="square" lIns="50800" tIns="50800" rIns="50800" bIns="50800" anchor="ctr" anchorCtr="0">
            <a:spAutoFit/>
          </a:bodyPr>
          <a:lstStyle>
            <a:lvl1pPr marL="457200" lvl="0" indent="-228600" algn="l">
              <a:lnSpc>
                <a:spcPct val="100000"/>
              </a:lnSpc>
              <a:spcBef>
                <a:spcPts val="0"/>
              </a:spcBef>
              <a:spcAft>
                <a:spcPts val="0"/>
              </a:spcAft>
              <a:buClr>
                <a:srgbClr val="7298A0"/>
              </a:buClr>
              <a:buSzPts val="3200"/>
              <a:buFont typeface="IBM Plex Sans"/>
              <a:buNone/>
              <a:defRPr sz="3200">
                <a:solidFill>
                  <a:srgbClr val="7298A0"/>
                </a:solidFill>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pic>
        <p:nvPicPr>
          <p:cNvPr id="15" name="Google Shape;15;p19" descr="Image"/>
          <p:cNvPicPr preferRelativeResize="0"/>
          <p:nvPr/>
        </p:nvPicPr>
        <p:blipFill rotWithShape="1">
          <a:blip r:embed="rId2">
            <a:alphaModFix/>
          </a:blip>
          <a:srcRect/>
          <a:stretch/>
        </p:blipFill>
        <p:spPr>
          <a:xfrm>
            <a:off x="14251223" y="10848240"/>
            <a:ext cx="4830512" cy="812801"/>
          </a:xfrm>
          <a:prstGeom prst="rect">
            <a:avLst/>
          </a:prstGeom>
          <a:noFill/>
          <a:ln>
            <a:noFill/>
          </a:ln>
        </p:spPr>
      </p:pic>
      <p:sp>
        <p:nvSpPr>
          <p:cNvPr id="16" name="Google Shape;16;p1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tatement purple">
  <p:cSld name="Statement purple">
    <p:bg>
      <p:bgPr>
        <a:solidFill>
          <a:srgbClr val="D9DBF5"/>
        </a:solidFill>
        <a:effectLst/>
      </p:bgPr>
    </p:bg>
    <p:spTree>
      <p:nvGrpSpPr>
        <p:cNvPr id="1" name="Shape 68"/>
        <p:cNvGrpSpPr/>
        <p:nvPr/>
      </p:nvGrpSpPr>
      <p:grpSpPr>
        <a:xfrm>
          <a:off x="0" y="0"/>
          <a:ext cx="0" cy="0"/>
          <a:chOff x="0" y="0"/>
          <a:chExt cx="0" cy="0"/>
        </a:xfrm>
      </p:grpSpPr>
      <p:sp>
        <p:nvSpPr>
          <p:cNvPr id="69" name="Google Shape;69;p28"/>
          <p:cNvSpPr txBox="1">
            <a:spLocks noGrp="1"/>
          </p:cNvSpPr>
          <p:nvPr>
            <p:ph type="body" idx="1"/>
          </p:nvPr>
        </p:nvSpPr>
        <p:spPr>
          <a:xfrm>
            <a:off x="2794000" y="2550944"/>
            <a:ext cx="18796000" cy="8614112"/>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5449A7"/>
              </a:buClr>
              <a:buSzPts val="12000"/>
              <a:buFont typeface="IBM Plex Sans"/>
              <a:buNone/>
              <a:defRPr sz="12000" b="1">
                <a:solidFill>
                  <a:srgbClr val="5449A7"/>
                </a:solidFill>
              </a:defRPr>
            </a:lvl1pPr>
            <a:lvl2pPr marL="914400" lvl="1" indent="-228600" algn="ctr">
              <a:lnSpc>
                <a:spcPct val="80000"/>
              </a:lnSpc>
              <a:spcBef>
                <a:spcPts val="0"/>
              </a:spcBef>
              <a:spcAft>
                <a:spcPts val="0"/>
              </a:spcAft>
              <a:buClr>
                <a:srgbClr val="5449A7"/>
              </a:buClr>
              <a:buSzPts val="12000"/>
              <a:buFont typeface="IBM Plex Sans"/>
              <a:buNone/>
              <a:defRPr sz="12000" b="1">
                <a:solidFill>
                  <a:srgbClr val="5449A7"/>
                </a:solidFill>
              </a:defRPr>
            </a:lvl2pPr>
            <a:lvl3pPr marL="1371600" lvl="2" indent="-228600" algn="ctr">
              <a:lnSpc>
                <a:spcPct val="80000"/>
              </a:lnSpc>
              <a:spcBef>
                <a:spcPts val="0"/>
              </a:spcBef>
              <a:spcAft>
                <a:spcPts val="0"/>
              </a:spcAft>
              <a:buClr>
                <a:srgbClr val="5449A7"/>
              </a:buClr>
              <a:buSzPts val="12000"/>
              <a:buFont typeface="IBM Plex Sans"/>
              <a:buNone/>
              <a:defRPr sz="12000" b="1">
                <a:solidFill>
                  <a:srgbClr val="5449A7"/>
                </a:solidFill>
              </a:defRPr>
            </a:lvl3pPr>
            <a:lvl4pPr marL="1828800" lvl="3" indent="-228600" algn="ctr">
              <a:lnSpc>
                <a:spcPct val="80000"/>
              </a:lnSpc>
              <a:spcBef>
                <a:spcPts val="0"/>
              </a:spcBef>
              <a:spcAft>
                <a:spcPts val="0"/>
              </a:spcAft>
              <a:buClr>
                <a:srgbClr val="5449A7"/>
              </a:buClr>
              <a:buSzPts val="12000"/>
              <a:buFont typeface="IBM Plex Sans"/>
              <a:buNone/>
              <a:defRPr sz="12000" b="1">
                <a:solidFill>
                  <a:srgbClr val="5449A7"/>
                </a:solidFill>
              </a:defRPr>
            </a:lvl4pPr>
            <a:lvl5pPr marL="2286000" lvl="4" indent="-228600" algn="ctr">
              <a:lnSpc>
                <a:spcPct val="80000"/>
              </a:lnSpc>
              <a:spcBef>
                <a:spcPts val="0"/>
              </a:spcBef>
              <a:spcAft>
                <a:spcPts val="0"/>
              </a:spcAft>
              <a:buClr>
                <a:srgbClr val="5449A7"/>
              </a:buClr>
              <a:buSzPts val="12000"/>
              <a:buFont typeface="IBM Plex Sans"/>
              <a:buNone/>
              <a:defRPr sz="12000" b="1">
                <a:solidFill>
                  <a:srgbClr val="5449A7"/>
                </a:solidFill>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70" name="Google Shape;70;p2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Quote">
  <p:cSld name="Quote">
    <p:bg>
      <p:bgPr>
        <a:solidFill>
          <a:srgbClr val="2F2B37"/>
        </a:solidFill>
        <a:effectLst/>
      </p:bgPr>
    </p:bg>
    <p:spTree>
      <p:nvGrpSpPr>
        <p:cNvPr id="1" name="Shape 71"/>
        <p:cNvGrpSpPr/>
        <p:nvPr/>
      </p:nvGrpSpPr>
      <p:grpSpPr>
        <a:xfrm>
          <a:off x="0" y="0"/>
          <a:ext cx="0" cy="0"/>
          <a:chOff x="0" y="0"/>
          <a:chExt cx="0" cy="0"/>
        </a:xfrm>
      </p:grpSpPr>
      <p:sp>
        <p:nvSpPr>
          <p:cNvPr id="72" name="Google Shape;72;p29"/>
          <p:cNvSpPr txBox="1">
            <a:spLocks noGrp="1"/>
          </p:cNvSpPr>
          <p:nvPr>
            <p:ph type="body" idx="1"/>
          </p:nvPr>
        </p:nvSpPr>
        <p:spPr>
          <a:xfrm>
            <a:off x="2286000" y="10675453"/>
            <a:ext cx="19812000"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2200"/>
              </a:spcBef>
              <a:spcAft>
                <a:spcPts val="0"/>
              </a:spcAft>
              <a:buClr>
                <a:srgbClr val="FFFFFF"/>
              </a:buClr>
              <a:buSzPts val="3348"/>
              <a:buFont typeface="IBM Plex Sans"/>
              <a:buNone/>
              <a:defRPr sz="3348" b="1">
                <a:solidFill>
                  <a:srgbClr val="FFFFFF"/>
                </a:solidFill>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73" name="Google Shape;73;p29"/>
          <p:cNvSpPr txBox="1">
            <a:spLocks noGrp="1"/>
          </p:cNvSpPr>
          <p:nvPr>
            <p:ph type="body" idx="2"/>
          </p:nvPr>
        </p:nvSpPr>
        <p:spPr>
          <a:xfrm>
            <a:off x="1524000" y="3052757"/>
            <a:ext cx="21336000" cy="7610486"/>
          </a:xfrm>
          <a:prstGeom prst="rect">
            <a:avLst/>
          </a:prstGeom>
          <a:noFill/>
          <a:ln>
            <a:noFill/>
          </a:ln>
        </p:spPr>
        <p:txBody>
          <a:bodyPr spcFirstLastPara="1" wrap="square" lIns="50800" tIns="50800" rIns="50800" bIns="50800" anchor="ctr" anchorCtr="0">
            <a:normAutofit/>
          </a:bodyPr>
          <a:lstStyle>
            <a:lvl1pPr marL="457200" lvl="0" indent="-228600" algn="l">
              <a:lnSpc>
                <a:spcPct val="100000"/>
              </a:lnSpc>
              <a:spcBef>
                <a:spcPts val="0"/>
              </a:spcBef>
              <a:spcAft>
                <a:spcPts val="0"/>
              </a:spcAft>
              <a:buClr>
                <a:srgbClr val="FFFFFF"/>
              </a:buClr>
              <a:buSzPts val="8000"/>
              <a:buFont typeface="IBM Plex Sans Medium"/>
              <a:buNone/>
              <a:defRPr sz="8000">
                <a:solidFill>
                  <a:srgbClr val="FFFFFF"/>
                </a:solidFill>
                <a:latin typeface="IBM Plex Sans Medium"/>
                <a:ea typeface="IBM Plex Sans Medium"/>
                <a:cs typeface="IBM Plex Sans Medium"/>
                <a:sym typeface="IBM Plex Sans Medium"/>
              </a:defRPr>
            </a:lvl1pPr>
            <a:lvl2pPr marL="914400" lvl="1" indent="-228600" algn="l">
              <a:lnSpc>
                <a:spcPct val="100000"/>
              </a:lnSpc>
              <a:spcBef>
                <a:spcPts val="0"/>
              </a:spcBef>
              <a:spcAft>
                <a:spcPts val="0"/>
              </a:spcAft>
              <a:buClr>
                <a:srgbClr val="FFFFFF"/>
              </a:buClr>
              <a:buSzPts val="8000"/>
              <a:buFont typeface="IBM Plex Sans Medium"/>
              <a:buNone/>
              <a:defRPr sz="8000">
                <a:solidFill>
                  <a:srgbClr val="FFFFFF"/>
                </a:solidFill>
                <a:latin typeface="IBM Plex Sans Medium"/>
                <a:ea typeface="IBM Plex Sans Medium"/>
                <a:cs typeface="IBM Plex Sans Medium"/>
                <a:sym typeface="IBM Plex Sans Medium"/>
              </a:defRPr>
            </a:lvl2pPr>
            <a:lvl3pPr marL="1371600" lvl="2" indent="-228600" algn="l">
              <a:lnSpc>
                <a:spcPct val="100000"/>
              </a:lnSpc>
              <a:spcBef>
                <a:spcPts val="0"/>
              </a:spcBef>
              <a:spcAft>
                <a:spcPts val="0"/>
              </a:spcAft>
              <a:buClr>
                <a:srgbClr val="FFFFFF"/>
              </a:buClr>
              <a:buSzPts val="8000"/>
              <a:buFont typeface="IBM Plex Sans Medium"/>
              <a:buNone/>
              <a:defRPr sz="8000">
                <a:solidFill>
                  <a:srgbClr val="FFFFFF"/>
                </a:solidFill>
                <a:latin typeface="IBM Plex Sans Medium"/>
                <a:ea typeface="IBM Plex Sans Medium"/>
                <a:cs typeface="IBM Plex Sans Medium"/>
                <a:sym typeface="IBM Plex Sans Medium"/>
              </a:defRPr>
            </a:lvl3pPr>
            <a:lvl4pPr marL="1828800" lvl="3" indent="-228600" algn="l">
              <a:lnSpc>
                <a:spcPct val="100000"/>
              </a:lnSpc>
              <a:spcBef>
                <a:spcPts val="0"/>
              </a:spcBef>
              <a:spcAft>
                <a:spcPts val="0"/>
              </a:spcAft>
              <a:buClr>
                <a:srgbClr val="FFFFFF"/>
              </a:buClr>
              <a:buSzPts val="8000"/>
              <a:buFont typeface="IBM Plex Sans Medium"/>
              <a:buNone/>
              <a:defRPr sz="8000">
                <a:solidFill>
                  <a:srgbClr val="FFFFFF"/>
                </a:solidFill>
                <a:latin typeface="IBM Plex Sans Medium"/>
                <a:ea typeface="IBM Plex Sans Medium"/>
                <a:cs typeface="IBM Plex Sans Medium"/>
                <a:sym typeface="IBM Plex Sans Medium"/>
              </a:defRPr>
            </a:lvl4pPr>
            <a:lvl5pPr marL="2286000" lvl="4" indent="-228600" algn="l">
              <a:lnSpc>
                <a:spcPct val="100000"/>
              </a:lnSpc>
              <a:spcBef>
                <a:spcPts val="0"/>
              </a:spcBef>
              <a:spcAft>
                <a:spcPts val="0"/>
              </a:spcAft>
              <a:buClr>
                <a:srgbClr val="FFFFFF"/>
              </a:buClr>
              <a:buSzPts val="8000"/>
              <a:buFont typeface="IBM Plex Sans Medium"/>
              <a:buNone/>
              <a:defRPr sz="8000">
                <a:solidFill>
                  <a:srgbClr val="FFFFFF"/>
                </a:solidFill>
                <a:latin typeface="IBM Plex Sans Medium"/>
                <a:ea typeface="IBM Plex Sans Medium"/>
                <a:cs typeface="IBM Plex Sans Medium"/>
                <a:sym typeface="IBM Plex Sans Medium"/>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74" name="Google Shape;74;p2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hoto - 3 Up">
  <p:cSld name="Photo - 3 Up">
    <p:spTree>
      <p:nvGrpSpPr>
        <p:cNvPr id="1" name="Shape 75"/>
        <p:cNvGrpSpPr/>
        <p:nvPr/>
      </p:nvGrpSpPr>
      <p:grpSpPr>
        <a:xfrm>
          <a:off x="0" y="0"/>
          <a:ext cx="0" cy="0"/>
          <a:chOff x="0" y="0"/>
          <a:chExt cx="0" cy="0"/>
        </a:xfrm>
      </p:grpSpPr>
      <p:sp>
        <p:nvSpPr>
          <p:cNvPr id="76" name="Google Shape;76;p30"/>
          <p:cNvSpPr>
            <a:spLocks noGrp="1"/>
          </p:cNvSpPr>
          <p:nvPr>
            <p:ph type="pic" idx="2"/>
          </p:nvPr>
        </p:nvSpPr>
        <p:spPr>
          <a:xfrm>
            <a:off x="15760700" y="263376"/>
            <a:ext cx="7423448" cy="7423448"/>
          </a:xfrm>
          <a:prstGeom prst="rect">
            <a:avLst/>
          </a:prstGeom>
          <a:noFill/>
          <a:ln>
            <a:noFill/>
          </a:ln>
        </p:spPr>
      </p:sp>
      <p:sp>
        <p:nvSpPr>
          <p:cNvPr id="77" name="Google Shape;77;p30"/>
          <p:cNvSpPr>
            <a:spLocks noGrp="1"/>
          </p:cNvSpPr>
          <p:nvPr>
            <p:ph type="pic" idx="3"/>
          </p:nvPr>
        </p:nvSpPr>
        <p:spPr>
          <a:xfrm>
            <a:off x="15760700" y="6094563"/>
            <a:ext cx="7423560" cy="7423560"/>
          </a:xfrm>
          <a:prstGeom prst="rect">
            <a:avLst/>
          </a:prstGeom>
          <a:noFill/>
          <a:ln>
            <a:noFill/>
          </a:ln>
        </p:spPr>
      </p:sp>
      <p:sp>
        <p:nvSpPr>
          <p:cNvPr id="78" name="Google Shape;78;p30"/>
          <p:cNvSpPr>
            <a:spLocks noGrp="1"/>
          </p:cNvSpPr>
          <p:nvPr>
            <p:ph type="pic" idx="4"/>
          </p:nvPr>
        </p:nvSpPr>
        <p:spPr>
          <a:xfrm>
            <a:off x="1211198" y="-192395"/>
            <a:ext cx="14168502" cy="14168502"/>
          </a:xfrm>
          <a:prstGeom prst="rect">
            <a:avLst/>
          </a:prstGeom>
          <a:noFill/>
          <a:ln>
            <a:noFill/>
          </a:ln>
        </p:spPr>
      </p:sp>
      <p:sp>
        <p:nvSpPr>
          <p:cNvPr id="79" name="Google Shape;79;p3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hoto">
  <p:cSld name="Photo">
    <p:bg>
      <p:bgPr>
        <a:solidFill>
          <a:srgbClr val="2F2B37"/>
        </a:solidFill>
        <a:effectLst/>
      </p:bgPr>
    </p:bg>
    <p:spTree>
      <p:nvGrpSpPr>
        <p:cNvPr id="1" name="Shape 80"/>
        <p:cNvGrpSpPr/>
        <p:nvPr/>
      </p:nvGrpSpPr>
      <p:grpSpPr>
        <a:xfrm>
          <a:off x="0" y="0"/>
          <a:ext cx="0" cy="0"/>
          <a:chOff x="0" y="0"/>
          <a:chExt cx="0" cy="0"/>
        </a:xfrm>
      </p:grpSpPr>
      <p:sp>
        <p:nvSpPr>
          <p:cNvPr id="81" name="Google Shape;81;p31"/>
          <p:cNvSpPr>
            <a:spLocks noGrp="1"/>
          </p:cNvSpPr>
          <p:nvPr>
            <p:ph type="pic" idx="2"/>
          </p:nvPr>
        </p:nvSpPr>
        <p:spPr>
          <a:xfrm>
            <a:off x="-1" y="-5334000"/>
            <a:ext cx="24384001" cy="24384001"/>
          </a:xfrm>
          <a:prstGeom prst="rect">
            <a:avLst/>
          </a:prstGeom>
          <a:noFill/>
          <a:ln>
            <a:noFill/>
          </a:ln>
        </p:spPr>
      </p:sp>
      <p:sp>
        <p:nvSpPr>
          <p:cNvPr id="82" name="Google Shape;82;p3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FFFFFF"/>
              </a:buClr>
              <a:buSzPts val="1800"/>
              <a:buFont typeface="Helvetica Neue"/>
              <a:buNone/>
              <a:defRPr>
                <a:solidFill>
                  <a:srgbClr val="FFFFFF"/>
                </a:solidFill>
              </a:defRPr>
            </a:lvl1pPr>
            <a:lvl2pPr marL="0" marR="0" lvl="1" indent="0" algn="ctr">
              <a:lnSpc>
                <a:spcPct val="100000"/>
              </a:lnSpc>
              <a:spcBef>
                <a:spcPts val="0"/>
              </a:spcBef>
              <a:spcAft>
                <a:spcPts val="0"/>
              </a:spcAft>
              <a:buClr>
                <a:srgbClr val="FFFFFF"/>
              </a:buClr>
              <a:buSzPts val="1800"/>
              <a:buFont typeface="Helvetica Neue"/>
              <a:buNone/>
              <a:defRPr>
                <a:solidFill>
                  <a:srgbClr val="FFFFFF"/>
                </a:solidFill>
              </a:defRPr>
            </a:lvl2pPr>
            <a:lvl3pPr marL="0" marR="0" lvl="2" indent="0" algn="ctr">
              <a:lnSpc>
                <a:spcPct val="100000"/>
              </a:lnSpc>
              <a:spcBef>
                <a:spcPts val="0"/>
              </a:spcBef>
              <a:spcAft>
                <a:spcPts val="0"/>
              </a:spcAft>
              <a:buClr>
                <a:srgbClr val="FFFFFF"/>
              </a:buClr>
              <a:buSzPts val="1800"/>
              <a:buFont typeface="Helvetica Neue"/>
              <a:buNone/>
              <a:defRPr>
                <a:solidFill>
                  <a:srgbClr val="FFFFFF"/>
                </a:solidFill>
              </a:defRPr>
            </a:lvl3pPr>
            <a:lvl4pPr marL="0" marR="0" lvl="3" indent="0" algn="ctr">
              <a:lnSpc>
                <a:spcPct val="100000"/>
              </a:lnSpc>
              <a:spcBef>
                <a:spcPts val="0"/>
              </a:spcBef>
              <a:spcAft>
                <a:spcPts val="0"/>
              </a:spcAft>
              <a:buClr>
                <a:srgbClr val="FFFFFF"/>
              </a:buClr>
              <a:buSzPts val="1800"/>
              <a:buFont typeface="Helvetica Neue"/>
              <a:buNone/>
              <a:defRPr>
                <a:solidFill>
                  <a:srgbClr val="FFFFFF"/>
                </a:solidFill>
              </a:defRPr>
            </a:lvl4pPr>
            <a:lvl5pPr marL="0" marR="0" lvl="4" indent="0" algn="ctr">
              <a:lnSpc>
                <a:spcPct val="100000"/>
              </a:lnSpc>
              <a:spcBef>
                <a:spcPts val="0"/>
              </a:spcBef>
              <a:spcAft>
                <a:spcPts val="0"/>
              </a:spcAft>
              <a:buClr>
                <a:srgbClr val="FFFFFF"/>
              </a:buClr>
              <a:buSzPts val="1800"/>
              <a:buFont typeface="Helvetica Neue"/>
              <a:buNone/>
              <a:defRPr>
                <a:solidFill>
                  <a:srgbClr val="FFFFFF"/>
                </a:solidFill>
              </a:defRPr>
            </a:lvl5pPr>
            <a:lvl6pPr marL="0" marR="0" lvl="5" indent="0" algn="ctr">
              <a:lnSpc>
                <a:spcPct val="100000"/>
              </a:lnSpc>
              <a:spcBef>
                <a:spcPts val="0"/>
              </a:spcBef>
              <a:spcAft>
                <a:spcPts val="0"/>
              </a:spcAft>
              <a:buClr>
                <a:srgbClr val="FFFFFF"/>
              </a:buClr>
              <a:buSzPts val="1800"/>
              <a:buFont typeface="Helvetica Neue"/>
              <a:buNone/>
              <a:defRPr>
                <a:solidFill>
                  <a:srgbClr val="FFFFFF"/>
                </a:solidFill>
              </a:defRPr>
            </a:lvl6pPr>
            <a:lvl7pPr marL="0" marR="0" lvl="6" indent="0" algn="ctr">
              <a:lnSpc>
                <a:spcPct val="100000"/>
              </a:lnSpc>
              <a:spcBef>
                <a:spcPts val="0"/>
              </a:spcBef>
              <a:spcAft>
                <a:spcPts val="0"/>
              </a:spcAft>
              <a:buClr>
                <a:srgbClr val="FFFFFF"/>
              </a:buClr>
              <a:buSzPts val="1800"/>
              <a:buFont typeface="Helvetica Neue"/>
              <a:buNone/>
              <a:defRPr>
                <a:solidFill>
                  <a:srgbClr val="FFFFFF"/>
                </a:solidFill>
              </a:defRPr>
            </a:lvl7pPr>
            <a:lvl8pPr marL="0" marR="0" lvl="7" indent="0" algn="ctr">
              <a:lnSpc>
                <a:spcPct val="100000"/>
              </a:lnSpc>
              <a:spcBef>
                <a:spcPts val="0"/>
              </a:spcBef>
              <a:spcAft>
                <a:spcPts val="0"/>
              </a:spcAft>
              <a:buClr>
                <a:srgbClr val="FFFFFF"/>
              </a:buClr>
              <a:buSzPts val="1800"/>
              <a:buFont typeface="Helvetica Neue"/>
              <a:buNone/>
              <a:defRPr>
                <a:solidFill>
                  <a:srgbClr val="FFFFFF"/>
                </a:solidFill>
              </a:defRPr>
            </a:lvl8pPr>
            <a:lvl9pPr marL="0" marR="0" lvl="8" indent="0" algn="ctr">
              <a:lnSpc>
                <a:spcPct val="100000"/>
              </a:lnSpc>
              <a:spcBef>
                <a:spcPts val="0"/>
              </a:spcBef>
              <a:spcAft>
                <a:spcPts val="0"/>
              </a:spcAft>
              <a:buClr>
                <a:srgbClr val="FFFFFF"/>
              </a:buClr>
              <a:buSzPts val="1800"/>
              <a:buFont typeface="Helvetica Neue"/>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mp; Block C copy">
  <p:cSld name="Title &amp; Block C copy">
    <p:spTree>
      <p:nvGrpSpPr>
        <p:cNvPr id="1" name="Shape 83"/>
        <p:cNvGrpSpPr/>
        <p:nvPr/>
      </p:nvGrpSpPr>
      <p:grpSpPr>
        <a:xfrm>
          <a:off x="0" y="0"/>
          <a:ext cx="0" cy="0"/>
          <a:chOff x="0" y="0"/>
          <a:chExt cx="0" cy="0"/>
        </a:xfrm>
      </p:grpSpPr>
      <p:sp>
        <p:nvSpPr>
          <p:cNvPr id="84" name="Google Shape;84;p32"/>
          <p:cNvSpPr txBox="1">
            <a:spLocks noGrp="1"/>
          </p:cNvSpPr>
          <p:nvPr>
            <p:ph type="title"/>
          </p:nvPr>
        </p:nvSpPr>
        <p:spPr>
          <a:xfrm>
            <a:off x="1206500" y="2438400"/>
            <a:ext cx="8502973" cy="5080000"/>
          </a:xfrm>
          <a:prstGeom prst="rect">
            <a:avLst/>
          </a:prstGeom>
          <a:noFill/>
          <a:ln>
            <a:noFill/>
          </a:ln>
        </p:spPr>
        <p:txBody>
          <a:bodyPr spcFirstLastPara="1" wrap="square" lIns="50800" tIns="50800" rIns="50800" bIns="50800" anchor="b" anchorCtr="0">
            <a:normAutofit/>
          </a:bodyPr>
          <a:lstStyle>
            <a:lvl1pPr lvl="0" algn="l">
              <a:lnSpc>
                <a:spcPct val="90000"/>
              </a:lnSpc>
              <a:spcBef>
                <a:spcPts val="0"/>
              </a:spcBef>
              <a:spcAft>
                <a:spcPts val="0"/>
              </a:spcAft>
              <a:buClr>
                <a:srgbClr val="2F2B37"/>
              </a:buClr>
              <a:buSzPts val="1800"/>
              <a:buNone/>
              <a:defRPr/>
            </a:lvl1pPr>
            <a:lvl2pPr lvl="1" algn="l">
              <a:lnSpc>
                <a:spcPct val="90000"/>
              </a:lnSpc>
              <a:spcBef>
                <a:spcPts val="0"/>
              </a:spcBef>
              <a:spcAft>
                <a:spcPts val="0"/>
              </a:spcAft>
              <a:buClr>
                <a:srgbClr val="2F2B37"/>
              </a:buClr>
              <a:buSzPts val="1800"/>
              <a:buNone/>
              <a:defRPr/>
            </a:lvl2pPr>
            <a:lvl3pPr lvl="2" algn="l">
              <a:lnSpc>
                <a:spcPct val="90000"/>
              </a:lnSpc>
              <a:spcBef>
                <a:spcPts val="0"/>
              </a:spcBef>
              <a:spcAft>
                <a:spcPts val="0"/>
              </a:spcAft>
              <a:buClr>
                <a:srgbClr val="2F2B37"/>
              </a:buClr>
              <a:buSzPts val="1800"/>
              <a:buNone/>
              <a:defRPr/>
            </a:lvl3pPr>
            <a:lvl4pPr lvl="3" algn="l">
              <a:lnSpc>
                <a:spcPct val="90000"/>
              </a:lnSpc>
              <a:spcBef>
                <a:spcPts val="0"/>
              </a:spcBef>
              <a:spcAft>
                <a:spcPts val="0"/>
              </a:spcAft>
              <a:buClr>
                <a:srgbClr val="2F2B37"/>
              </a:buClr>
              <a:buSzPts val="1800"/>
              <a:buNone/>
              <a:defRPr/>
            </a:lvl4pPr>
            <a:lvl5pPr lvl="4" algn="l">
              <a:lnSpc>
                <a:spcPct val="90000"/>
              </a:lnSpc>
              <a:spcBef>
                <a:spcPts val="0"/>
              </a:spcBef>
              <a:spcAft>
                <a:spcPts val="0"/>
              </a:spcAft>
              <a:buClr>
                <a:srgbClr val="2F2B37"/>
              </a:buClr>
              <a:buSzPts val="1800"/>
              <a:buNone/>
              <a:defRPr/>
            </a:lvl5pPr>
            <a:lvl6pPr lvl="5" algn="l">
              <a:lnSpc>
                <a:spcPct val="90000"/>
              </a:lnSpc>
              <a:spcBef>
                <a:spcPts val="0"/>
              </a:spcBef>
              <a:spcAft>
                <a:spcPts val="0"/>
              </a:spcAft>
              <a:buClr>
                <a:srgbClr val="2F2B37"/>
              </a:buClr>
              <a:buSzPts val="1800"/>
              <a:buNone/>
              <a:defRPr/>
            </a:lvl6pPr>
            <a:lvl7pPr lvl="6" algn="l">
              <a:lnSpc>
                <a:spcPct val="90000"/>
              </a:lnSpc>
              <a:spcBef>
                <a:spcPts val="0"/>
              </a:spcBef>
              <a:spcAft>
                <a:spcPts val="0"/>
              </a:spcAft>
              <a:buClr>
                <a:srgbClr val="2F2B37"/>
              </a:buClr>
              <a:buSzPts val="1800"/>
              <a:buNone/>
              <a:defRPr/>
            </a:lvl7pPr>
            <a:lvl8pPr lvl="7" algn="l">
              <a:lnSpc>
                <a:spcPct val="90000"/>
              </a:lnSpc>
              <a:spcBef>
                <a:spcPts val="0"/>
              </a:spcBef>
              <a:spcAft>
                <a:spcPts val="0"/>
              </a:spcAft>
              <a:buClr>
                <a:srgbClr val="2F2B37"/>
              </a:buClr>
              <a:buSzPts val="1800"/>
              <a:buNone/>
              <a:defRPr/>
            </a:lvl8pPr>
            <a:lvl9pPr lvl="8" algn="l">
              <a:lnSpc>
                <a:spcPct val="90000"/>
              </a:lnSpc>
              <a:spcBef>
                <a:spcPts val="0"/>
              </a:spcBef>
              <a:spcAft>
                <a:spcPts val="0"/>
              </a:spcAft>
              <a:buClr>
                <a:srgbClr val="2F2B37"/>
              </a:buClr>
              <a:buSzPts val="1800"/>
              <a:buNone/>
              <a:defRPr/>
            </a:lvl9pPr>
          </a:lstStyle>
          <a:p>
            <a:endParaRPr/>
          </a:p>
        </p:txBody>
      </p:sp>
      <p:sp>
        <p:nvSpPr>
          <p:cNvPr id="85" name="Google Shape;85;p32"/>
          <p:cNvSpPr/>
          <p:nvPr/>
        </p:nvSpPr>
        <p:spPr>
          <a:xfrm>
            <a:off x="12954000" y="1143000"/>
            <a:ext cx="11430000" cy="11430000"/>
          </a:xfrm>
          <a:prstGeom prst="rect">
            <a:avLst/>
          </a:prstGeom>
          <a:gradFill>
            <a:gsLst>
              <a:gs pos="0">
                <a:srgbClr val="5449A7"/>
              </a:gs>
              <a:gs pos="100000">
                <a:srgbClr val="32746F"/>
              </a:gs>
            </a:gsLst>
            <a:lin ang="540000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86" name="Google Shape;86;p32"/>
          <p:cNvSpPr>
            <a:spLocks noGrp="1"/>
          </p:cNvSpPr>
          <p:nvPr>
            <p:ph type="pic" idx="2"/>
          </p:nvPr>
        </p:nvSpPr>
        <p:spPr>
          <a:xfrm>
            <a:off x="10717049" y="498376"/>
            <a:ext cx="12719111" cy="12719111"/>
          </a:xfrm>
          <a:prstGeom prst="rect">
            <a:avLst/>
          </a:prstGeom>
          <a:noFill/>
          <a:ln>
            <a:noFill/>
          </a:ln>
        </p:spPr>
      </p:sp>
      <p:sp>
        <p:nvSpPr>
          <p:cNvPr id="87" name="Google Shape;87;p32"/>
          <p:cNvSpPr txBox="1">
            <a:spLocks noGrp="1"/>
          </p:cNvSpPr>
          <p:nvPr>
            <p:ph type="body" idx="1"/>
          </p:nvPr>
        </p:nvSpPr>
        <p:spPr>
          <a:xfrm>
            <a:off x="1206500" y="7721600"/>
            <a:ext cx="8509000" cy="635000"/>
          </a:xfrm>
          <a:prstGeom prst="rect">
            <a:avLst/>
          </a:prstGeom>
          <a:noFill/>
          <a:ln>
            <a:noFill/>
          </a:ln>
        </p:spPr>
        <p:txBody>
          <a:bodyPr spcFirstLastPara="1" wrap="square" lIns="50800" tIns="50800" rIns="50800" bIns="50800" anchor="t" anchorCtr="0">
            <a:spAutoFit/>
          </a:bodyPr>
          <a:lstStyle>
            <a:lvl1pPr marL="457200" lvl="0" indent="-228600" algn="l">
              <a:lnSpc>
                <a:spcPct val="100000"/>
              </a:lnSpc>
              <a:spcBef>
                <a:spcPts val="0"/>
              </a:spcBef>
              <a:spcAft>
                <a:spcPts val="0"/>
              </a:spcAft>
              <a:buClr>
                <a:srgbClr val="7298A0"/>
              </a:buClr>
              <a:buSzPts val="3200"/>
              <a:buFont typeface="IBM Plex Sans"/>
              <a:buNone/>
              <a:defRPr sz="3200">
                <a:solidFill>
                  <a:srgbClr val="7298A0"/>
                </a:solidFill>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88" name="Google Shape;88;p32"/>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pic>
        <p:nvPicPr>
          <p:cNvPr id="89" name="Google Shape;89;p32"/>
          <p:cNvPicPr preferRelativeResize="0"/>
          <p:nvPr/>
        </p:nvPicPr>
        <p:blipFill>
          <a:blip r:embed="rId2">
            <a:alphaModFix/>
          </a:blip>
          <a:stretch>
            <a:fillRect/>
          </a:stretch>
        </p:blipFill>
        <p:spPr>
          <a:xfrm>
            <a:off x="1383475" y="11751875"/>
            <a:ext cx="3165226" cy="6659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Last">
  <p:cSld name="Last">
    <p:spTree>
      <p:nvGrpSpPr>
        <p:cNvPr id="1" name="Shape 90"/>
        <p:cNvGrpSpPr/>
        <p:nvPr/>
      </p:nvGrpSpPr>
      <p:grpSpPr>
        <a:xfrm>
          <a:off x="0" y="0"/>
          <a:ext cx="0" cy="0"/>
          <a:chOff x="0" y="0"/>
          <a:chExt cx="0" cy="0"/>
        </a:xfrm>
      </p:grpSpPr>
      <p:sp>
        <p:nvSpPr>
          <p:cNvPr id="91" name="Google Shape;91;p33"/>
          <p:cNvSpPr/>
          <p:nvPr/>
        </p:nvSpPr>
        <p:spPr>
          <a:xfrm>
            <a:off x="10540024" y="9213"/>
            <a:ext cx="13852188" cy="9229007"/>
          </a:xfrm>
          <a:prstGeom prst="rect">
            <a:avLst/>
          </a:prstGeom>
          <a:solidFill>
            <a:srgbClr val="E3F8E8"/>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92" name="Google Shape;92;p33"/>
          <p:cNvSpPr/>
          <p:nvPr/>
        </p:nvSpPr>
        <p:spPr>
          <a:xfrm>
            <a:off x="10540024" y="9213950"/>
            <a:ext cx="13852188" cy="4530212"/>
          </a:xfrm>
          <a:prstGeom prst="rect">
            <a:avLst/>
          </a:prstGeom>
          <a:solidFill>
            <a:srgbClr val="D9DBF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93" name="Google Shape;93;p33"/>
          <p:cNvSpPr txBox="1">
            <a:spLocks noGrp="1"/>
          </p:cNvSpPr>
          <p:nvPr>
            <p:ph type="title"/>
          </p:nvPr>
        </p:nvSpPr>
        <p:spPr>
          <a:xfrm>
            <a:off x="11231587" y="3479800"/>
            <a:ext cx="11811001" cy="50800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2F2B37"/>
              </a:buClr>
              <a:buSzPts val="12000"/>
              <a:buFont typeface="IBM Plex Sans"/>
              <a:buNone/>
              <a:defRPr sz="12000" b="1">
                <a:latin typeface="IBM Plex Sans"/>
                <a:ea typeface="IBM Plex Sans"/>
                <a:cs typeface="IBM Plex Sans"/>
                <a:sym typeface="IBM Plex Sans"/>
              </a:defRPr>
            </a:lvl1pPr>
            <a:lvl2pPr lvl="1" algn="l">
              <a:lnSpc>
                <a:spcPct val="90000"/>
              </a:lnSpc>
              <a:spcBef>
                <a:spcPts val="0"/>
              </a:spcBef>
              <a:spcAft>
                <a:spcPts val="0"/>
              </a:spcAft>
              <a:buClr>
                <a:srgbClr val="2F2B37"/>
              </a:buClr>
              <a:buSzPts val="1800"/>
              <a:buNone/>
              <a:defRPr/>
            </a:lvl2pPr>
            <a:lvl3pPr lvl="2" algn="l">
              <a:lnSpc>
                <a:spcPct val="90000"/>
              </a:lnSpc>
              <a:spcBef>
                <a:spcPts val="0"/>
              </a:spcBef>
              <a:spcAft>
                <a:spcPts val="0"/>
              </a:spcAft>
              <a:buClr>
                <a:srgbClr val="2F2B37"/>
              </a:buClr>
              <a:buSzPts val="1800"/>
              <a:buNone/>
              <a:defRPr/>
            </a:lvl3pPr>
            <a:lvl4pPr lvl="3" algn="l">
              <a:lnSpc>
                <a:spcPct val="90000"/>
              </a:lnSpc>
              <a:spcBef>
                <a:spcPts val="0"/>
              </a:spcBef>
              <a:spcAft>
                <a:spcPts val="0"/>
              </a:spcAft>
              <a:buClr>
                <a:srgbClr val="2F2B37"/>
              </a:buClr>
              <a:buSzPts val="1800"/>
              <a:buNone/>
              <a:defRPr/>
            </a:lvl4pPr>
            <a:lvl5pPr lvl="4" algn="l">
              <a:lnSpc>
                <a:spcPct val="90000"/>
              </a:lnSpc>
              <a:spcBef>
                <a:spcPts val="0"/>
              </a:spcBef>
              <a:spcAft>
                <a:spcPts val="0"/>
              </a:spcAft>
              <a:buClr>
                <a:srgbClr val="2F2B37"/>
              </a:buClr>
              <a:buSzPts val="1800"/>
              <a:buNone/>
              <a:defRPr/>
            </a:lvl5pPr>
            <a:lvl6pPr lvl="5" algn="l">
              <a:lnSpc>
                <a:spcPct val="90000"/>
              </a:lnSpc>
              <a:spcBef>
                <a:spcPts val="0"/>
              </a:spcBef>
              <a:spcAft>
                <a:spcPts val="0"/>
              </a:spcAft>
              <a:buClr>
                <a:srgbClr val="2F2B37"/>
              </a:buClr>
              <a:buSzPts val="1800"/>
              <a:buNone/>
              <a:defRPr/>
            </a:lvl6pPr>
            <a:lvl7pPr lvl="6" algn="l">
              <a:lnSpc>
                <a:spcPct val="90000"/>
              </a:lnSpc>
              <a:spcBef>
                <a:spcPts val="0"/>
              </a:spcBef>
              <a:spcAft>
                <a:spcPts val="0"/>
              </a:spcAft>
              <a:buClr>
                <a:srgbClr val="2F2B37"/>
              </a:buClr>
              <a:buSzPts val="1800"/>
              <a:buNone/>
              <a:defRPr/>
            </a:lvl7pPr>
            <a:lvl8pPr lvl="7" algn="l">
              <a:lnSpc>
                <a:spcPct val="90000"/>
              </a:lnSpc>
              <a:spcBef>
                <a:spcPts val="0"/>
              </a:spcBef>
              <a:spcAft>
                <a:spcPts val="0"/>
              </a:spcAft>
              <a:buClr>
                <a:srgbClr val="2F2B37"/>
              </a:buClr>
              <a:buSzPts val="1800"/>
              <a:buNone/>
              <a:defRPr/>
            </a:lvl8pPr>
            <a:lvl9pPr lvl="8" algn="l">
              <a:lnSpc>
                <a:spcPct val="90000"/>
              </a:lnSpc>
              <a:spcBef>
                <a:spcPts val="0"/>
              </a:spcBef>
              <a:spcAft>
                <a:spcPts val="0"/>
              </a:spcAft>
              <a:buClr>
                <a:srgbClr val="2F2B37"/>
              </a:buClr>
              <a:buSzPts val="1800"/>
              <a:buNone/>
              <a:defRPr/>
            </a:lvl9pPr>
          </a:lstStyle>
          <a:p>
            <a:endParaRPr/>
          </a:p>
        </p:txBody>
      </p:sp>
      <p:sp>
        <p:nvSpPr>
          <p:cNvPr id="94" name="Google Shape;94;p33"/>
          <p:cNvSpPr>
            <a:spLocks noGrp="1"/>
          </p:cNvSpPr>
          <p:nvPr>
            <p:ph type="pic" idx="2"/>
          </p:nvPr>
        </p:nvSpPr>
        <p:spPr>
          <a:xfrm>
            <a:off x="17441780" y="-8509000"/>
            <a:ext cx="5088020" cy="5088019"/>
          </a:xfrm>
          <a:prstGeom prst="rect">
            <a:avLst/>
          </a:prstGeom>
          <a:noFill/>
          <a:ln>
            <a:noFill/>
          </a:ln>
        </p:spPr>
      </p:sp>
      <p:sp>
        <p:nvSpPr>
          <p:cNvPr id="95" name="Google Shape;95;p33"/>
          <p:cNvSpPr txBox="1">
            <a:spLocks noGrp="1"/>
          </p:cNvSpPr>
          <p:nvPr>
            <p:ph type="body" idx="1"/>
          </p:nvPr>
        </p:nvSpPr>
        <p:spPr>
          <a:xfrm>
            <a:off x="11484418" y="9834180"/>
            <a:ext cx="11811001" cy="635001"/>
          </a:xfrm>
          <a:prstGeom prst="rect">
            <a:avLst/>
          </a:prstGeom>
          <a:noFill/>
          <a:ln>
            <a:noFill/>
          </a:ln>
        </p:spPr>
        <p:txBody>
          <a:bodyPr spcFirstLastPara="1" wrap="square" lIns="50800" tIns="50800" rIns="50800" bIns="50800" anchor="t" anchorCtr="0">
            <a:spAutoFit/>
          </a:bodyPr>
          <a:lstStyle>
            <a:lvl1pPr marL="457200" lvl="0" indent="-228600" algn="l">
              <a:lnSpc>
                <a:spcPct val="100000"/>
              </a:lnSpc>
              <a:spcBef>
                <a:spcPts val="0"/>
              </a:spcBef>
              <a:spcAft>
                <a:spcPts val="0"/>
              </a:spcAft>
              <a:buClr>
                <a:srgbClr val="2F2B37"/>
              </a:buClr>
              <a:buSzPts val="3200"/>
              <a:buFont typeface="IBM Plex Sans"/>
              <a:buNone/>
              <a:defRPr sz="3200"/>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96" name="Google Shape;96;p33"/>
          <p:cNvSpPr txBox="1">
            <a:spLocks noGrp="1"/>
          </p:cNvSpPr>
          <p:nvPr>
            <p:ph type="body" idx="3"/>
          </p:nvPr>
        </p:nvSpPr>
        <p:spPr>
          <a:xfrm>
            <a:off x="11484418" y="10574056"/>
            <a:ext cx="11811001" cy="635001"/>
          </a:xfrm>
          <a:prstGeom prst="rect">
            <a:avLst/>
          </a:prstGeom>
          <a:noFill/>
          <a:ln>
            <a:noFill/>
          </a:ln>
        </p:spPr>
        <p:txBody>
          <a:bodyPr spcFirstLastPara="1" wrap="square" lIns="50800" tIns="50800" rIns="50800" bIns="50800" anchor="t" anchorCtr="0">
            <a:spAutoFit/>
          </a:bodyPr>
          <a:lstStyle>
            <a:lvl1pPr marL="457200" lvl="0" indent="-228600" algn="l">
              <a:lnSpc>
                <a:spcPct val="100000"/>
              </a:lnSpc>
              <a:spcBef>
                <a:spcPts val="0"/>
              </a:spcBef>
              <a:spcAft>
                <a:spcPts val="0"/>
              </a:spcAft>
              <a:buClr>
                <a:srgbClr val="7298A0"/>
              </a:buClr>
              <a:buSzPts val="3200"/>
              <a:buFont typeface="IBM Plex Sans"/>
              <a:buNone/>
              <a:defRPr sz="3200">
                <a:solidFill>
                  <a:srgbClr val="7298A0"/>
                </a:solidFill>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pic>
        <p:nvPicPr>
          <p:cNvPr id="97" name="Google Shape;97;p33" descr="Image"/>
          <p:cNvPicPr preferRelativeResize="0"/>
          <p:nvPr/>
        </p:nvPicPr>
        <p:blipFill rotWithShape="1">
          <a:blip r:embed="rId2">
            <a:alphaModFix/>
          </a:blip>
          <a:srcRect/>
          <a:stretch/>
        </p:blipFill>
        <p:spPr>
          <a:xfrm>
            <a:off x="1678480" y="7081817"/>
            <a:ext cx="7396720" cy="1244601"/>
          </a:xfrm>
          <a:prstGeom prst="rect">
            <a:avLst/>
          </a:prstGeom>
          <a:noFill/>
          <a:ln>
            <a:noFill/>
          </a:ln>
        </p:spPr>
      </p:pic>
      <p:sp>
        <p:nvSpPr>
          <p:cNvPr id="98" name="Google Shape;98;p3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Fact">
  <p:cSld name="Big Fact">
    <p:bg>
      <p:bgPr>
        <a:solidFill>
          <a:srgbClr val="5449A7"/>
        </a:solidFill>
        <a:effectLst/>
      </p:bgPr>
    </p:bg>
    <p:spTree>
      <p:nvGrpSpPr>
        <p:cNvPr id="1" name="Shape 99"/>
        <p:cNvGrpSpPr/>
        <p:nvPr/>
      </p:nvGrpSpPr>
      <p:grpSpPr>
        <a:xfrm>
          <a:off x="0" y="0"/>
          <a:ext cx="0" cy="0"/>
          <a:chOff x="0" y="0"/>
          <a:chExt cx="0" cy="0"/>
        </a:xfrm>
      </p:grpSpPr>
      <p:sp>
        <p:nvSpPr>
          <p:cNvPr id="100" name="Google Shape;100;p34"/>
          <p:cNvSpPr txBox="1">
            <a:spLocks noGrp="1"/>
          </p:cNvSpPr>
          <p:nvPr>
            <p:ph type="body" idx="1"/>
          </p:nvPr>
        </p:nvSpPr>
        <p:spPr>
          <a:xfrm>
            <a:off x="2794000" y="1469627"/>
            <a:ext cx="18796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FFFFFF"/>
              </a:buClr>
              <a:buSzPts val="25000"/>
              <a:buFont typeface="IBM Plex Sans"/>
              <a:buNone/>
              <a:defRPr sz="25000" b="1">
                <a:solidFill>
                  <a:srgbClr val="FFFFFF"/>
                </a:solidFill>
              </a:defRPr>
            </a:lvl1pPr>
            <a:lvl2pPr marL="914400" lvl="1" indent="-228600" algn="ctr">
              <a:lnSpc>
                <a:spcPct val="80000"/>
              </a:lnSpc>
              <a:spcBef>
                <a:spcPts val="0"/>
              </a:spcBef>
              <a:spcAft>
                <a:spcPts val="0"/>
              </a:spcAft>
              <a:buClr>
                <a:srgbClr val="FFFFFF"/>
              </a:buClr>
              <a:buSzPts val="25000"/>
              <a:buFont typeface="IBM Plex Sans"/>
              <a:buNone/>
              <a:defRPr sz="25000" b="1">
                <a:solidFill>
                  <a:srgbClr val="FFFFFF"/>
                </a:solidFill>
              </a:defRPr>
            </a:lvl2pPr>
            <a:lvl3pPr marL="1371600" lvl="2" indent="-228600" algn="ctr">
              <a:lnSpc>
                <a:spcPct val="80000"/>
              </a:lnSpc>
              <a:spcBef>
                <a:spcPts val="0"/>
              </a:spcBef>
              <a:spcAft>
                <a:spcPts val="0"/>
              </a:spcAft>
              <a:buClr>
                <a:srgbClr val="FFFFFF"/>
              </a:buClr>
              <a:buSzPts val="25000"/>
              <a:buFont typeface="IBM Plex Sans"/>
              <a:buNone/>
              <a:defRPr sz="25000" b="1">
                <a:solidFill>
                  <a:srgbClr val="FFFFFF"/>
                </a:solidFill>
              </a:defRPr>
            </a:lvl3pPr>
            <a:lvl4pPr marL="1828800" lvl="3" indent="-228600" algn="ctr">
              <a:lnSpc>
                <a:spcPct val="80000"/>
              </a:lnSpc>
              <a:spcBef>
                <a:spcPts val="0"/>
              </a:spcBef>
              <a:spcAft>
                <a:spcPts val="0"/>
              </a:spcAft>
              <a:buClr>
                <a:srgbClr val="FFFFFF"/>
              </a:buClr>
              <a:buSzPts val="25000"/>
              <a:buFont typeface="IBM Plex Sans"/>
              <a:buNone/>
              <a:defRPr sz="25000" b="1">
                <a:solidFill>
                  <a:srgbClr val="FFFFFF"/>
                </a:solidFill>
              </a:defRPr>
            </a:lvl4pPr>
            <a:lvl5pPr marL="2286000" lvl="4" indent="-228600" algn="ctr">
              <a:lnSpc>
                <a:spcPct val="80000"/>
              </a:lnSpc>
              <a:spcBef>
                <a:spcPts val="0"/>
              </a:spcBef>
              <a:spcAft>
                <a:spcPts val="0"/>
              </a:spcAft>
              <a:buClr>
                <a:srgbClr val="FFFFFF"/>
              </a:buClr>
              <a:buSzPts val="25000"/>
              <a:buFont typeface="IBM Plex Sans"/>
              <a:buNone/>
              <a:defRPr sz="25000" b="1">
                <a:solidFill>
                  <a:srgbClr val="FFFFFF"/>
                </a:solidFill>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101" name="Google Shape;101;p34"/>
          <p:cNvSpPr txBox="1">
            <a:spLocks noGrp="1"/>
          </p:cNvSpPr>
          <p:nvPr>
            <p:ph type="body" idx="2"/>
          </p:nvPr>
        </p:nvSpPr>
        <p:spPr>
          <a:xfrm>
            <a:off x="2794000" y="8706680"/>
            <a:ext cx="18796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D9DBF5"/>
              </a:buClr>
              <a:buSzPts val="5170"/>
              <a:buFont typeface="IBM Plex Sans"/>
              <a:buNone/>
              <a:defRPr sz="5170">
                <a:solidFill>
                  <a:srgbClr val="D9DBF5"/>
                </a:solidFill>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102" name="Google Shape;102;p3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03"/>
        <p:cNvGrpSpPr/>
        <p:nvPr/>
      </p:nvGrpSpPr>
      <p:grpSpPr>
        <a:xfrm>
          <a:off x="0" y="0"/>
          <a:ext cx="0" cy="0"/>
          <a:chOff x="0" y="0"/>
          <a:chExt cx="0" cy="0"/>
        </a:xfrm>
      </p:grpSpPr>
      <p:sp>
        <p:nvSpPr>
          <p:cNvPr id="104" name="Google Shape;104;p3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lour guide">
  <p:cSld name="colour guide">
    <p:bg>
      <p:bgPr>
        <a:solidFill>
          <a:srgbClr val="FFFFFF"/>
        </a:solidFill>
        <a:effectLst/>
      </p:bgPr>
    </p:bg>
    <p:spTree>
      <p:nvGrpSpPr>
        <p:cNvPr id="1" name="Shape 105"/>
        <p:cNvGrpSpPr/>
        <p:nvPr/>
      </p:nvGrpSpPr>
      <p:grpSpPr>
        <a:xfrm>
          <a:off x="0" y="0"/>
          <a:ext cx="0" cy="0"/>
          <a:chOff x="0" y="0"/>
          <a:chExt cx="0" cy="0"/>
        </a:xfrm>
      </p:grpSpPr>
      <p:pic>
        <p:nvPicPr>
          <p:cNvPr id="106" name="Google Shape;106;p36" descr="Colour.png"/>
          <p:cNvPicPr preferRelativeResize="0"/>
          <p:nvPr/>
        </p:nvPicPr>
        <p:blipFill rotWithShape="1">
          <a:blip r:embed="rId2">
            <a:alphaModFix/>
          </a:blip>
          <a:srcRect/>
          <a:stretch/>
        </p:blipFill>
        <p:spPr>
          <a:xfrm>
            <a:off x="-29234" y="0"/>
            <a:ext cx="11149332" cy="13716001"/>
          </a:xfrm>
          <a:prstGeom prst="rect">
            <a:avLst/>
          </a:prstGeom>
          <a:noFill/>
          <a:ln>
            <a:noFill/>
          </a:ln>
        </p:spPr>
      </p:pic>
      <p:sp>
        <p:nvSpPr>
          <p:cNvPr id="107" name="Google Shape;107;p36"/>
          <p:cNvSpPr/>
          <p:nvPr/>
        </p:nvSpPr>
        <p:spPr>
          <a:xfrm>
            <a:off x="24491233" y="2376291"/>
            <a:ext cx="1270001" cy="1270001"/>
          </a:xfrm>
          <a:prstGeom prst="rect">
            <a:avLst/>
          </a:prstGeom>
          <a:solidFill>
            <a:srgbClr val="554AA7"/>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08" name="Google Shape;108;p36"/>
          <p:cNvSpPr/>
          <p:nvPr/>
        </p:nvSpPr>
        <p:spPr>
          <a:xfrm>
            <a:off x="13351269" y="2285932"/>
            <a:ext cx="1270001" cy="1270001"/>
          </a:xfrm>
          <a:prstGeom prst="rect">
            <a:avLst/>
          </a:prstGeom>
          <a:solidFill>
            <a:srgbClr val="554AA7"/>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09" name="Google Shape;109;p36"/>
          <p:cNvSpPr/>
          <p:nvPr/>
        </p:nvSpPr>
        <p:spPr>
          <a:xfrm>
            <a:off x="14815320" y="2285932"/>
            <a:ext cx="1270001" cy="1270001"/>
          </a:xfrm>
          <a:prstGeom prst="rect">
            <a:avLst/>
          </a:prstGeom>
          <a:solidFill>
            <a:srgbClr val="32746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10" name="Google Shape;110;p36"/>
          <p:cNvSpPr/>
          <p:nvPr/>
        </p:nvSpPr>
        <p:spPr>
          <a:xfrm>
            <a:off x="16279373" y="2285932"/>
            <a:ext cx="1270001" cy="1270001"/>
          </a:xfrm>
          <a:prstGeom prst="rect">
            <a:avLst/>
          </a:prstGeom>
          <a:solidFill>
            <a:srgbClr val="2F2B37"/>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11" name="Google Shape;111;p36"/>
          <p:cNvSpPr/>
          <p:nvPr/>
        </p:nvSpPr>
        <p:spPr>
          <a:xfrm>
            <a:off x="14815320" y="3912393"/>
            <a:ext cx="1270001" cy="1270001"/>
          </a:xfrm>
          <a:prstGeom prst="rect">
            <a:avLst/>
          </a:prstGeom>
          <a:solidFill>
            <a:srgbClr val="E3F8E8"/>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12" name="Google Shape;112;p36"/>
          <p:cNvSpPr/>
          <p:nvPr/>
        </p:nvSpPr>
        <p:spPr>
          <a:xfrm>
            <a:off x="17743425" y="2285932"/>
            <a:ext cx="1270001" cy="1270001"/>
          </a:xfrm>
          <a:prstGeom prst="rect">
            <a:avLst/>
          </a:prstGeom>
          <a:solidFill>
            <a:srgbClr val="7298A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13" name="Google Shape;113;p36"/>
          <p:cNvSpPr/>
          <p:nvPr/>
        </p:nvSpPr>
        <p:spPr>
          <a:xfrm>
            <a:off x="13351269" y="3912393"/>
            <a:ext cx="1270001" cy="1270001"/>
          </a:xfrm>
          <a:prstGeom prst="rect">
            <a:avLst/>
          </a:prstGeom>
          <a:solidFill>
            <a:srgbClr val="D9DBF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14" name="Google Shape;114;p36"/>
          <p:cNvSpPr/>
          <p:nvPr/>
        </p:nvSpPr>
        <p:spPr>
          <a:xfrm>
            <a:off x="16279373" y="3912393"/>
            <a:ext cx="1270001" cy="1270001"/>
          </a:xfrm>
          <a:prstGeom prst="rect">
            <a:avLst/>
          </a:prstGeom>
          <a:solidFill>
            <a:srgbClr val="F0F0F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15" name="Google Shape;115;p36"/>
          <p:cNvSpPr/>
          <p:nvPr/>
        </p:nvSpPr>
        <p:spPr>
          <a:xfrm>
            <a:off x="19207477" y="2285932"/>
            <a:ext cx="1270001" cy="1270001"/>
          </a:xfrm>
          <a:prstGeom prst="rect">
            <a:avLst/>
          </a:prstGeom>
          <a:solidFill>
            <a:srgbClr val="334167"/>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16" name="Google Shape;116;p36"/>
          <p:cNvSpPr/>
          <p:nvPr/>
        </p:nvSpPr>
        <p:spPr>
          <a:xfrm>
            <a:off x="20671528" y="2285932"/>
            <a:ext cx="1270001" cy="1270001"/>
          </a:xfrm>
          <a:prstGeom prst="rect">
            <a:avLst/>
          </a:prstGeom>
          <a:solidFill>
            <a:srgbClr val="A9453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17" name="Google Shape;117;p36"/>
          <p:cNvSpPr/>
          <p:nvPr/>
        </p:nvSpPr>
        <p:spPr>
          <a:xfrm>
            <a:off x="22135580" y="2285932"/>
            <a:ext cx="1270001" cy="1270001"/>
          </a:xfrm>
          <a:prstGeom prst="rect">
            <a:avLst/>
          </a:prstGeom>
          <a:solidFill>
            <a:srgbClr val="C38836"/>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18" name="Google Shape;118;p36"/>
          <p:cNvSpPr/>
          <p:nvPr/>
        </p:nvSpPr>
        <p:spPr>
          <a:xfrm>
            <a:off x="17743425" y="3912393"/>
            <a:ext cx="1270001" cy="1270001"/>
          </a:xfrm>
          <a:prstGeom prst="rect">
            <a:avLst/>
          </a:prstGeom>
          <a:solidFill>
            <a:srgbClr val="B3EABE"/>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19" name="Google Shape;119;p3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Font Guide">
  <p:cSld name="Font Guide">
    <p:bg>
      <p:bgPr>
        <a:solidFill>
          <a:srgbClr val="FFFFFF"/>
        </a:solidFill>
        <a:effectLst/>
      </p:bgPr>
    </p:bg>
    <p:spTree>
      <p:nvGrpSpPr>
        <p:cNvPr id="1" name="Shape 120"/>
        <p:cNvGrpSpPr/>
        <p:nvPr/>
      </p:nvGrpSpPr>
      <p:grpSpPr>
        <a:xfrm>
          <a:off x="0" y="0"/>
          <a:ext cx="0" cy="0"/>
          <a:chOff x="0" y="0"/>
          <a:chExt cx="0" cy="0"/>
        </a:xfrm>
      </p:grpSpPr>
      <p:sp>
        <p:nvSpPr>
          <p:cNvPr id="121" name="Google Shape;121;p37"/>
          <p:cNvSpPr/>
          <p:nvPr/>
        </p:nvSpPr>
        <p:spPr>
          <a:xfrm>
            <a:off x="24491233" y="2376291"/>
            <a:ext cx="1270001" cy="1270001"/>
          </a:xfrm>
          <a:prstGeom prst="rect">
            <a:avLst/>
          </a:prstGeom>
          <a:solidFill>
            <a:srgbClr val="554AA7"/>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22" name="Google Shape;122;p37"/>
          <p:cNvSpPr txBox="1"/>
          <p:nvPr/>
        </p:nvSpPr>
        <p:spPr>
          <a:xfrm>
            <a:off x="10607649" y="7640004"/>
            <a:ext cx="3168702" cy="5080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32746F"/>
              </a:buClr>
              <a:buSzPts val="2400"/>
              <a:buFont typeface="IBM Plex Sans"/>
              <a:buNone/>
            </a:pPr>
            <a:r>
              <a:rPr lang="en-US" sz="2400" b="0" i="0" u="sng" strike="noStrike" cap="none">
                <a:solidFill>
                  <a:srgbClr val="32746F"/>
                </a:solidFill>
                <a:latin typeface="IBM Plex Sans"/>
                <a:ea typeface="IBM Plex Sans"/>
                <a:cs typeface="IBM Plex Sans"/>
                <a:sym typeface="IBM Plex Sans"/>
                <a:hlinkClick r:id="rId2">
                  <a:extLst>
                    <a:ext uri="{A12FA001-AC4F-418D-AE19-62706E023703}">
                      <ahyp:hlinkClr xmlns:ahyp="http://schemas.microsoft.com/office/drawing/2018/hyperlinkcolor" val="tx"/>
                    </a:ext>
                  </a:extLst>
                </a:hlinkClick>
              </a:rPr>
              <a:t>Or, download to install</a:t>
            </a:r>
            <a:endParaRPr/>
          </a:p>
        </p:txBody>
      </p:sp>
      <p:sp>
        <p:nvSpPr>
          <p:cNvPr id="123" name="Google Shape;123;p37"/>
          <p:cNvSpPr txBox="1"/>
          <p:nvPr/>
        </p:nvSpPr>
        <p:spPr>
          <a:xfrm>
            <a:off x="8632951" y="5300111"/>
            <a:ext cx="6921628" cy="149860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2F2B37"/>
              </a:buClr>
              <a:buSzPts val="8500"/>
              <a:buFont typeface="IBM Plex Sans Medium"/>
              <a:buNone/>
            </a:pPr>
            <a:r>
              <a:rPr lang="en-US" sz="8500" b="0" i="0" u="none" strike="noStrike" cap="none">
                <a:solidFill>
                  <a:srgbClr val="2F2B37"/>
                </a:solidFill>
                <a:latin typeface="IBM Plex Sans Medium"/>
                <a:ea typeface="IBM Plex Sans Medium"/>
                <a:cs typeface="IBM Plex Sans Medium"/>
                <a:sym typeface="IBM Plex Sans Medium"/>
              </a:rPr>
              <a:t>IBM Plex Sans</a:t>
            </a:r>
            <a:endParaRPr/>
          </a:p>
        </p:txBody>
      </p:sp>
      <p:sp>
        <p:nvSpPr>
          <p:cNvPr id="124" name="Google Shape;124;p37"/>
          <p:cNvSpPr txBox="1"/>
          <p:nvPr/>
        </p:nvSpPr>
        <p:spPr>
          <a:xfrm>
            <a:off x="10445648" y="7177654"/>
            <a:ext cx="3492704" cy="5080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449A7"/>
              </a:buClr>
              <a:buSzPts val="2400"/>
              <a:buFont typeface="IBM Plex Sans"/>
              <a:buNone/>
            </a:pPr>
            <a:r>
              <a:rPr lang="en-US" sz="2400" b="0" i="0" u="none" strike="noStrike" cap="none">
                <a:solidFill>
                  <a:srgbClr val="5449A7"/>
                </a:solidFill>
                <a:latin typeface="IBM Plex Sans"/>
                <a:ea typeface="IBM Plex Sans"/>
                <a:cs typeface="IBM Plex Sans"/>
                <a:sym typeface="IBM Plex Sans"/>
              </a:rPr>
              <a:t>Available at Google Slide</a:t>
            </a:r>
            <a:endParaRPr/>
          </a:p>
        </p:txBody>
      </p:sp>
      <p:sp>
        <p:nvSpPr>
          <p:cNvPr id="125" name="Google Shape;125;p3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mp; Block text multi" type="tx">
  <p:cSld name="TITLE_AND_BODY">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1206500" y="1270000"/>
            <a:ext cx="7249558" cy="11176000"/>
          </a:xfrm>
          <a:prstGeom prst="rect">
            <a:avLst/>
          </a:prstGeom>
          <a:noFill/>
          <a:ln>
            <a:noFill/>
          </a:ln>
        </p:spPr>
        <p:txBody>
          <a:bodyPr spcFirstLastPara="1" wrap="square" lIns="50800" tIns="50800" rIns="50800" bIns="50800" anchor="ctr" anchorCtr="0">
            <a:normAutofit/>
          </a:bodyPr>
          <a:lstStyle>
            <a:lvl1pPr lvl="0" algn="l">
              <a:lnSpc>
                <a:spcPct val="90000"/>
              </a:lnSpc>
              <a:spcBef>
                <a:spcPts val="0"/>
              </a:spcBef>
              <a:spcAft>
                <a:spcPts val="0"/>
              </a:spcAft>
              <a:buClr>
                <a:srgbClr val="2F2B37"/>
              </a:buClr>
              <a:buSzPts val="1800"/>
              <a:buNone/>
              <a:defRPr/>
            </a:lvl1pPr>
            <a:lvl2pPr lvl="1" algn="l">
              <a:lnSpc>
                <a:spcPct val="90000"/>
              </a:lnSpc>
              <a:spcBef>
                <a:spcPts val="0"/>
              </a:spcBef>
              <a:spcAft>
                <a:spcPts val="0"/>
              </a:spcAft>
              <a:buClr>
                <a:srgbClr val="2F2B37"/>
              </a:buClr>
              <a:buSzPts val="1800"/>
              <a:buNone/>
              <a:defRPr/>
            </a:lvl2pPr>
            <a:lvl3pPr lvl="2" algn="l">
              <a:lnSpc>
                <a:spcPct val="90000"/>
              </a:lnSpc>
              <a:spcBef>
                <a:spcPts val="0"/>
              </a:spcBef>
              <a:spcAft>
                <a:spcPts val="0"/>
              </a:spcAft>
              <a:buClr>
                <a:srgbClr val="2F2B37"/>
              </a:buClr>
              <a:buSzPts val="1800"/>
              <a:buNone/>
              <a:defRPr/>
            </a:lvl3pPr>
            <a:lvl4pPr lvl="3" algn="l">
              <a:lnSpc>
                <a:spcPct val="90000"/>
              </a:lnSpc>
              <a:spcBef>
                <a:spcPts val="0"/>
              </a:spcBef>
              <a:spcAft>
                <a:spcPts val="0"/>
              </a:spcAft>
              <a:buClr>
                <a:srgbClr val="2F2B37"/>
              </a:buClr>
              <a:buSzPts val="1800"/>
              <a:buNone/>
              <a:defRPr/>
            </a:lvl4pPr>
            <a:lvl5pPr lvl="4" algn="l">
              <a:lnSpc>
                <a:spcPct val="90000"/>
              </a:lnSpc>
              <a:spcBef>
                <a:spcPts val="0"/>
              </a:spcBef>
              <a:spcAft>
                <a:spcPts val="0"/>
              </a:spcAft>
              <a:buClr>
                <a:srgbClr val="2F2B37"/>
              </a:buClr>
              <a:buSzPts val="1800"/>
              <a:buNone/>
              <a:defRPr/>
            </a:lvl5pPr>
            <a:lvl6pPr lvl="5" algn="l">
              <a:lnSpc>
                <a:spcPct val="90000"/>
              </a:lnSpc>
              <a:spcBef>
                <a:spcPts val="0"/>
              </a:spcBef>
              <a:spcAft>
                <a:spcPts val="0"/>
              </a:spcAft>
              <a:buClr>
                <a:srgbClr val="2F2B37"/>
              </a:buClr>
              <a:buSzPts val="1800"/>
              <a:buNone/>
              <a:defRPr/>
            </a:lvl6pPr>
            <a:lvl7pPr lvl="6" algn="l">
              <a:lnSpc>
                <a:spcPct val="90000"/>
              </a:lnSpc>
              <a:spcBef>
                <a:spcPts val="0"/>
              </a:spcBef>
              <a:spcAft>
                <a:spcPts val="0"/>
              </a:spcAft>
              <a:buClr>
                <a:srgbClr val="2F2B37"/>
              </a:buClr>
              <a:buSzPts val="1800"/>
              <a:buNone/>
              <a:defRPr/>
            </a:lvl7pPr>
            <a:lvl8pPr lvl="7" algn="l">
              <a:lnSpc>
                <a:spcPct val="90000"/>
              </a:lnSpc>
              <a:spcBef>
                <a:spcPts val="0"/>
              </a:spcBef>
              <a:spcAft>
                <a:spcPts val="0"/>
              </a:spcAft>
              <a:buClr>
                <a:srgbClr val="2F2B37"/>
              </a:buClr>
              <a:buSzPts val="1800"/>
              <a:buNone/>
              <a:defRPr/>
            </a:lvl8pPr>
            <a:lvl9pPr lvl="8" algn="l">
              <a:lnSpc>
                <a:spcPct val="90000"/>
              </a:lnSpc>
              <a:spcBef>
                <a:spcPts val="0"/>
              </a:spcBef>
              <a:spcAft>
                <a:spcPts val="0"/>
              </a:spcAft>
              <a:buClr>
                <a:srgbClr val="2F2B37"/>
              </a:buClr>
              <a:buSzPts val="1800"/>
              <a:buNone/>
              <a:defRPr/>
            </a:lvl9pPr>
          </a:lstStyle>
          <a:p>
            <a:endParaRPr/>
          </a:p>
        </p:txBody>
      </p:sp>
      <p:pic>
        <p:nvPicPr>
          <p:cNvPr id="19" name="Google Shape;19;p20"/>
          <p:cNvPicPr preferRelativeResize="0"/>
          <p:nvPr/>
        </p:nvPicPr>
        <p:blipFill>
          <a:blip r:embed="rId2">
            <a:alphaModFix/>
          </a:blip>
          <a:stretch>
            <a:fillRect/>
          </a:stretch>
        </p:blipFill>
        <p:spPr>
          <a:xfrm>
            <a:off x="1383475" y="11751875"/>
            <a:ext cx="3165226" cy="665950"/>
          </a:xfrm>
          <a:prstGeom prst="rect">
            <a:avLst/>
          </a:prstGeom>
          <a:noFill/>
          <a:ln>
            <a:noFill/>
          </a:ln>
        </p:spPr>
      </p:pic>
      <p:grpSp>
        <p:nvGrpSpPr>
          <p:cNvPr id="20" name="Google Shape;20;p20"/>
          <p:cNvGrpSpPr/>
          <p:nvPr/>
        </p:nvGrpSpPr>
        <p:grpSpPr>
          <a:xfrm>
            <a:off x="10528299" y="1142999"/>
            <a:ext cx="13863913" cy="11430001"/>
            <a:chOff x="0" y="0"/>
            <a:chExt cx="13863912" cy="11430000"/>
          </a:xfrm>
        </p:grpSpPr>
        <p:sp>
          <p:nvSpPr>
            <p:cNvPr id="21" name="Google Shape;21;p20"/>
            <p:cNvSpPr/>
            <p:nvPr/>
          </p:nvSpPr>
          <p:spPr>
            <a:xfrm>
              <a:off x="11724" y="0"/>
              <a:ext cx="13852188" cy="5715000"/>
            </a:xfrm>
            <a:prstGeom prst="rect">
              <a:avLst/>
            </a:prstGeom>
            <a:solidFill>
              <a:srgbClr val="D9DBF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22" name="Google Shape;22;p20"/>
            <p:cNvSpPr/>
            <p:nvPr/>
          </p:nvSpPr>
          <p:spPr>
            <a:xfrm>
              <a:off x="11724" y="5711163"/>
              <a:ext cx="13852188" cy="5715001"/>
            </a:xfrm>
            <a:prstGeom prst="rect">
              <a:avLst/>
            </a:prstGeom>
            <a:solidFill>
              <a:srgbClr val="E3F8E8"/>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23" name="Google Shape;23;p20"/>
            <p:cNvSpPr/>
            <p:nvPr/>
          </p:nvSpPr>
          <p:spPr>
            <a:xfrm>
              <a:off x="0" y="10820400"/>
              <a:ext cx="609600" cy="609600"/>
            </a:xfrm>
            <a:custGeom>
              <a:avLst/>
              <a:gdLst/>
              <a:ahLst/>
              <a:cxnLst/>
              <a:rect l="l" t="t" r="r" b="b"/>
              <a:pathLst>
                <a:path w="21600" h="21600" extrusionOk="0">
                  <a:moveTo>
                    <a:pt x="0" y="0"/>
                  </a:moveTo>
                  <a:lnTo>
                    <a:pt x="0" y="21600"/>
                  </a:lnTo>
                  <a:lnTo>
                    <a:pt x="21600" y="21600"/>
                  </a:lnTo>
                  <a:close/>
                </a:path>
              </a:pathLst>
            </a:cu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24" name="Google Shape;24;p20"/>
            <p:cNvSpPr/>
            <p:nvPr/>
          </p:nvSpPr>
          <p:spPr>
            <a:xfrm rot="10800000" flipH="1">
              <a:off x="12700" y="0"/>
              <a:ext cx="609600" cy="609600"/>
            </a:xfrm>
            <a:custGeom>
              <a:avLst/>
              <a:gdLst/>
              <a:ahLst/>
              <a:cxnLst/>
              <a:rect l="l" t="t" r="r" b="b"/>
              <a:pathLst>
                <a:path w="21600" h="21600" extrusionOk="0">
                  <a:moveTo>
                    <a:pt x="0" y="0"/>
                  </a:moveTo>
                  <a:lnTo>
                    <a:pt x="0" y="21600"/>
                  </a:lnTo>
                  <a:lnTo>
                    <a:pt x="21600" y="21600"/>
                  </a:lnTo>
                  <a:close/>
                </a:path>
              </a:pathLst>
            </a:cu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grpSp>
      <p:sp>
        <p:nvSpPr>
          <p:cNvPr id="25" name="Google Shape;25;p20"/>
          <p:cNvSpPr>
            <a:spLocks noGrp="1"/>
          </p:cNvSpPr>
          <p:nvPr>
            <p:ph type="pic" idx="2"/>
          </p:nvPr>
        </p:nvSpPr>
        <p:spPr>
          <a:xfrm>
            <a:off x="9310868" y="5588000"/>
            <a:ext cx="2542531" cy="2540001"/>
          </a:xfrm>
          <a:prstGeom prst="rect">
            <a:avLst/>
          </a:prstGeom>
          <a:noFill/>
          <a:ln>
            <a:noFill/>
          </a:ln>
        </p:spPr>
      </p:sp>
      <p:sp>
        <p:nvSpPr>
          <p:cNvPr id="26" name="Google Shape;26;p20"/>
          <p:cNvSpPr txBox="1">
            <a:spLocks noGrp="1"/>
          </p:cNvSpPr>
          <p:nvPr>
            <p:ph type="body" idx="1"/>
          </p:nvPr>
        </p:nvSpPr>
        <p:spPr>
          <a:xfrm>
            <a:off x="12405006" y="2247276"/>
            <a:ext cx="10687672" cy="9221448"/>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2400"/>
              </a:spcBef>
              <a:spcAft>
                <a:spcPts val="0"/>
              </a:spcAft>
              <a:buClr>
                <a:srgbClr val="2F2B37"/>
              </a:buClr>
              <a:buSzPts val="1800"/>
              <a:buNone/>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27" name="Google Shape;27;p20"/>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mp; Block green">
  <p:cSld name="Title &amp; Block green">
    <p:spTree>
      <p:nvGrpSpPr>
        <p:cNvPr id="1" name="Shape 28"/>
        <p:cNvGrpSpPr/>
        <p:nvPr/>
      </p:nvGrpSpPr>
      <p:grpSpPr>
        <a:xfrm>
          <a:off x="0" y="0"/>
          <a:ext cx="0" cy="0"/>
          <a:chOff x="0" y="0"/>
          <a:chExt cx="0" cy="0"/>
        </a:xfrm>
      </p:grpSpPr>
      <p:pic>
        <p:nvPicPr>
          <p:cNvPr id="29" name="Google Shape;29;p21"/>
          <p:cNvPicPr preferRelativeResize="0"/>
          <p:nvPr/>
        </p:nvPicPr>
        <p:blipFill>
          <a:blip r:embed="rId2">
            <a:alphaModFix/>
          </a:blip>
          <a:stretch>
            <a:fillRect/>
          </a:stretch>
        </p:blipFill>
        <p:spPr>
          <a:xfrm>
            <a:off x="1383475" y="11751875"/>
            <a:ext cx="3165226" cy="665950"/>
          </a:xfrm>
          <a:prstGeom prst="rect">
            <a:avLst/>
          </a:prstGeom>
          <a:noFill/>
          <a:ln>
            <a:noFill/>
          </a:ln>
        </p:spPr>
      </p:pic>
      <p:sp>
        <p:nvSpPr>
          <p:cNvPr id="30" name="Google Shape;30;p21"/>
          <p:cNvSpPr/>
          <p:nvPr/>
        </p:nvSpPr>
        <p:spPr>
          <a:xfrm>
            <a:off x="7369596" y="1126463"/>
            <a:ext cx="17028080" cy="12593541"/>
          </a:xfrm>
          <a:prstGeom prst="rect">
            <a:avLst/>
          </a:prstGeom>
          <a:solidFill>
            <a:srgbClr val="E3F8E8"/>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31" name="Google Shape;31;p21"/>
          <p:cNvSpPr/>
          <p:nvPr/>
        </p:nvSpPr>
        <p:spPr>
          <a:xfrm rot="10800000" flipH="1">
            <a:off x="7366000" y="1104900"/>
            <a:ext cx="609600" cy="609600"/>
          </a:xfrm>
          <a:custGeom>
            <a:avLst/>
            <a:gdLst/>
            <a:ahLst/>
            <a:cxnLst/>
            <a:rect l="l" t="t" r="r" b="b"/>
            <a:pathLst>
              <a:path w="21600" h="21600" extrusionOk="0">
                <a:moveTo>
                  <a:pt x="0" y="0"/>
                </a:moveTo>
                <a:lnTo>
                  <a:pt x="0" y="21600"/>
                </a:lnTo>
                <a:lnTo>
                  <a:pt x="21600" y="21600"/>
                </a:lnTo>
                <a:close/>
              </a:path>
            </a:pathLst>
          </a:cu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32" name="Google Shape;32;p21"/>
          <p:cNvSpPr txBox="1">
            <a:spLocks noGrp="1"/>
          </p:cNvSpPr>
          <p:nvPr>
            <p:ph type="title"/>
          </p:nvPr>
        </p:nvSpPr>
        <p:spPr>
          <a:xfrm>
            <a:off x="1206500" y="1270000"/>
            <a:ext cx="5588000" cy="11176000"/>
          </a:xfrm>
          <a:prstGeom prst="rect">
            <a:avLst/>
          </a:prstGeom>
          <a:noFill/>
          <a:ln>
            <a:noFill/>
          </a:ln>
        </p:spPr>
        <p:txBody>
          <a:bodyPr spcFirstLastPara="1" wrap="square" lIns="50800" tIns="50800" rIns="50800" bIns="50800" anchor="ctr" anchorCtr="0">
            <a:normAutofit/>
          </a:bodyPr>
          <a:lstStyle>
            <a:lvl1pPr lvl="0" algn="l">
              <a:lnSpc>
                <a:spcPct val="90000"/>
              </a:lnSpc>
              <a:spcBef>
                <a:spcPts val="0"/>
              </a:spcBef>
              <a:spcAft>
                <a:spcPts val="0"/>
              </a:spcAft>
              <a:buClr>
                <a:srgbClr val="2F2B37"/>
              </a:buClr>
              <a:buSzPts val="1800"/>
              <a:buNone/>
              <a:defRPr/>
            </a:lvl1pPr>
            <a:lvl2pPr lvl="1" algn="l">
              <a:lnSpc>
                <a:spcPct val="90000"/>
              </a:lnSpc>
              <a:spcBef>
                <a:spcPts val="0"/>
              </a:spcBef>
              <a:spcAft>
                <a:spcPts val="0"/>
              </a:spcAft>
              <a:buClr>
                <a:srgbClr val="2F2B37"/>
              </a:buClr>
              <a:buSzPts val="1800"/>
              <a:buNone/>
              <a:defRPr/>
            </a:lvl2pPr>
            <a:lvl3pPr lvl="2" algn="l">
              <a:lnSpc>
                <a:spcPct val="90000"/>
              </a:lnSpc>
              <a:spcBef>
                <a:spcPts val="0"/>
              </a:spcBef>
              <a:spcAft>
                <a:spcPts val="0"/>
              </a:spcAft>
              <a:buClr>
                <a:srgbClr val="2F2B37"/>
              </a:buClr>
              <a:buSzPts val="1800"/>
              <a:buNone/>
              <a:defRPr/>
            </a:lvl3pPr>
            <a:lvl4pPr lvl="3" algn="l">
              <a:lnSpc>
                <a:spcPct val="90000"/>
              </a:lnSpc>
              <a:spcBef>
                <a:spcPts val="0"/>
              </a:spcBef>
              <a:spcAft>
                <a:spcPts val="0"/>
              </a:spcAft>
              <a:buClr>
                <a:srgbClr val="2F2B37"/>
              </a:buClr>
              <a:buSzPts val="1800"/>
              <a:buNone/>
              <a:defRPr/>
            </a:lvl4pPr>
            <a:lvl5pPr lvl="4" algn="l">
              <a:lnSpc>
                <a:spcPct val="90000"/>
              </a:lnSpc>
              <a:spcBef>
                <a:spcPts val="0"/>
              </a:spcBef>
              <a:spcAft>
                <a:spcPts val="0"/>
              </a:spcAft>
              <a:buClr>
                <a:srgbClr val="2F2B37"/>
              </a:buClr>
              <a:buSzPts val="1800"/>
              <a:buNone/>
              <a:defRPr/>
            </a:lvl5pPr>
            <a:lvl6pPr lvl="5" algn="l">
              <a:lnSpc>
                <a:spcPct val="90000"/>
              </a:lnSpc>
              <a:spcBef>
                <a:spcPts val="0"/>
              </a:spcBef>
              <a:spcAft>
                <a:spcPts val="0"/>
              </a:spcAft>
              <a:buClr>
                <a:srgbClr val="2F2B37"/>
              </a:buClr>
              <a:buSzPts val="1800"/>
              <a:buNone/>
              <a:defRPr/>
            </a:lvl6pPr>
            <a:lvl7pPr lvl="6" algn="l">
              <a:lnSpc>
                <a:spcPct val="90000"/>
              </a:lnSpc>
              <a:spcBef>
                <a:spcPts val="0"/>
              </a:spcBef>
              <a:spcAft>
                <a:spcPts val="0"/>
              </a:spcAft>
              <a:buClr>
                <a:srgbClr val="2F2B37"/>
              </a:buClr>
              <a:buSzPts val="1800"/>
              <a:buNone/>
              <a:defRPr/>
            </a:lvl7pPr>
            <a:lvl8pPr lvl="7" algn="l">
              <a:lnSpc>
                <a:spcPct val="90000"/>
              </a:lnSpc>
              <a:spcBef>
                <a:spcPts val="0"/>
              </a:spcBef>
              <a:spcAft>
                <a:spcPts val="0"/>
              </a:spcAft>
              <a:buClr>
                <a:srgbClr val="2F2B37"/>
              </a:buClr>
              <a:buSzPts val="1800"/>
              <a:buNone/>
              <a:defRPr/>
            </a:lvl8pPr>
            <a:lvl9pPr lvl="8" algn="l">
              <a:lnSpc>
                <a:spcPct val="90000"/>
              </a:lnSpc>
              <a:spcBef>
                <a:spcPts val="0"/>
              </a:spcBef>
              <a:spcAft>
                <a:spcPts val="0"/>
              </a:spcAft>
              <a:buClr>
                <a:srgbClr val="2F2B37"/>
              </a:buClr>
              <a:buSzPts val="1800"/>
              <a:buNone/>
              <a:defRPr/>
            </a:lvl9pPr>
          </a:lstStyle>
          <a:p>
            <a:endParaRPr/>
          </a:p>
        </p:txBody>
      </p:sp>
      <p:sp>
        <p:nvSpPr>
          <p:cNvPr id="33" name="Google Shape;33;p21"/>
          <p:cNvSpPr txBox="1">
            <a:spLocks noGrp="1"/>
          </p:cNvSpPr>
          <p:nvPr>
            <p:ph type="body" idx="1"/>
          </p:nvPr>
        </p:nvSpPr>
        <p:spPr>
          <a:xfrm>
            <a:off x="8484574" y="2425076"/>
            <a:ext cx="14798123" cy="8865848"/>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2400"/>
              </a:spcBef>
              <a:spcAft>
                <a:spcPts val="0"/>
              </a:spcAft>
              <a:buClr>
                <a:srgbClr val="2F2B37"/>
              </a:buClr>
              <a:buSzPts val="1800"/>
              <a:buNone/>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34" name="Google Shape;34;p21"/>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mp; Block green copy">
  <p:cSld name="Title &amp; Block green copy">
    <p:spTree>
      <p:nvGrpSpPr>
        <p:cNvPr id="1" name="Shape 35"/>
        <p:cNvGrpSpPr/>
        <p:nvPr/>
      </p:nvGrpSpPr>
      <p:grpSpPr>
        <a:xfrm>
          <a:off x="0" y="0"/>
          <a:ext cx="0" cy="0"/>
          <a:chOff x="0" y="0"/>
          <a:chExt cx="0" cy="0"/>
        </a:xfrm>
      </p:grpSpPr>
      <p:pic>
        <p:nvPicPr>
          <p:cNvPr id="36" name="Google Shape;36;p22"/>
          <p:cNvPicPr preferRelativeResize="0"/>
          <p:nvPr/>
        </p:nvPicPr>
        <p:blipFill>
          <a:blip r:embed="rId2">
            <a:alphaModFix/>
          </a:blip>
          <a:stretch>
            <a:fillRect/>
          </a:stretch>
        </p:blipFill>
        <p:spPr>
          <a:xfrm>
            <a:off x="1383475" y="11751875"/>
            <a:ext cx="3165226" cy="665950"/>
          </a:xfrm>
          <a:prstGeom prst="rect">
            <a:avLst/>
          </a:prstGeom>
          <a:noFill/>
          <a:ln>
            <a:noFill/>
          </a:ln>
        </p:spPr>
      </p:pic>
      <p:sp>
        <p:nvSpPr>
          <p:cNvPr id="37" name="Google Shape;37;p22"/>
          <p:cNvSpPr/>
          <p:nvPr/>
        </p:nvSpPr>
        <p:spPr>
          <a:xfrm>
            <a:off x="7369596" y="1126463"/>
            <a:ext cx="17028080" cy="12593541"/>
          </a:xfrm>
          <a:prstGeom prst="rect">
            <a:avLst/>
          </a:prstGeom>
          <a:solidFill>
            <a:srgbClr val="D9DBF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38" name="Google Shape;38;p22"/>
          <p:cNvSpPr/>
          <p:nvPr/>
        </p:nvSpPr>
        <p:spPr>
          <a:xfrm rot="10800000" flipH="1">
            <a:off x="7366000" y="1104900"/>
            <a:ext cx="609600" cy="609600"/>
          </a:xfrm>
          <a:custGeom>
            <a:avLst/>
            <a:gdLst/>
            <a:ahLst/>
            <a:cxnLst/>
            <a:rect l="l" t="t" r="r" b="b"/>
            <a:pathLst>
              <a:path w="21600" h="21600" extrusionOk="0">
                <a:moveTo>
                  <a:pt x="0" y="0"/>
                </a:moveTo>
                <a:lnTo>
                  <a:pt x="0" y="21600"/>
                </a:lnTo>
                <a:lnTo>
                  <a:pt x="21600" y="21600"/>
                </a:lnTo>
                <a:close/>
              </a:path>
            </a:pathLst>
          </a:cu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39" name="Google Shape;39;p22"/>
          <p:cNvSpPr txBox="1">
            <a:spLocks noGrp="1"/>
          </p:cNvSpPr>
          <p:nvPr>
            <p:ph type="title"/>
          </p:nvPr>
        </p:nvSpPr>
        <p:spPr>
          <a:xfrm>
            <a:off x="1206500" y="1270000"/>
            <a:ext cx="5588000" cy="11176000"/>
          </a:xfrm>
          <a:prstGeom prst="rect">
            <a:avLst/>
          </a:prstGeom>
          <a:noFill/>
          <a:ln>
            <a:noFill/>
          </a:ln>
        </p:spPr>
        <p:txBody>
          <a:bodyPr spcFirstLastPara="1" wrap="square" lIns="50800" tIns="50800" rIns="50800" bIns="50800" anchor="ctr" anchorCtr="0">
            <a:normAutofit/>
          </a:bodyPr>
          <a:lstStyle>
            <a:lvl1pPr lvl="0" algn="l">
              <a:lnSpc>
                <a:spcPct val="90000"/>
              </a:lnSpc>
              <a:spcBef>
                <a:spcPts val="0"/>
              </a:spcBef>
              <a:spcAft>
                <a:spcPts val="0"/>
              </a:spcAft>
              <a:buClr>
                <a:srgbClr val="2F2B37"/>
              </a:buClr>
              <a:buSzPts val="1800"/>
              <a:buNone/>
              <a:defRPr/>
            </a:lvl1pPr>
            <a:lvl2pPr lvl="1" algn="l">
              <a:lnSpc>
                <a:spcPct val="90000"/>
              </a:lnSpc>
              <a:spcBef>
                <a:spcPts val="0"/>
              </a:spcBef>
              <a:spcAft>
                <a:spcPts val="0"/>
              </a:spcAft>
              <a:buClr>
                <a:srgbClr val="2F2B37"/>
              </a:buClr>
              <a:buSzPts val="1800"/>
              <a:buNone/>
              <a:defRPr/>
            </a:lvl2pPr>
            <a:lvl3pPr lvl="2" algn="l">
              <a:lnSpc>
                <a:spcPct val="90000"/>
              </a:lnSpc>
              <a:spcBef>
                <a:spcPts val="0"/>
              </a:spcBef>
              <a:spcAft>
                <a:spcPts val="0"/>
              </a:spcAft>
              <a:buClr>
                <a:srgbClr val="2F2B37"/>
              </a:buClr>
              <a:buSzPts val="1800"/>
              <a:buNone/>
              <a:defRPr/>
            </a:lvl3pPr>
            <a:lvl4pPr lvl="3" algn="l">
              <a:lnSpc>
                <a:spcPct val="90000"/>
              </a:lnSpc>
              <a:spcBef>
                <a:spcPts val="0"/>
              </a:spcBef>
              <a:spcAft>
                <a:spcPts val="0"/>
              </a:spcAft>
              <a:buClr>
                <a:srgbClr val="2F2B37"/>
              </a:buClr>
              <a:buSzPts val="1800"/>
              <a:buNone/>
              <a:defRPr/>
            </a:lvl4pPr>
            <a:lvl5pPr lvl="4" algn="l">
              <a:lnSpc>
                <a:spcPct val="90000"/>
              </a:lnSpc>
              <a:spcBef>
                <a:spcPts val="0"/>
              </a:spcBef>
              <a:spcAft>
                <a:spcPts val="0"/>
              </a:spcAft>
              <a:buClr>
                <a:srgbClr val="2F2B37"/>
              </a:buClr>
              <a:buSzPts val="1800"/>
              <a:buNone/>
              <a:defRPr/>
            </a:lvl5pPr>
            <a:lvl6pPr lvl="5" algn="l">
              <a:lnSpc>
                <a:spcPct val="90000"/>
              </a:lnSpc>
              <a:spcBef>
                <a:spcPts val="0"/>
              </a:spcBef>
              <a:spcAft>
                <a:spcPts val="0"/>
              </a:spcAft>
              <a:buClr>
                <a:srgbClr val="2F2B37"/>
              </a:buClr>
              <a:buSzPts val="1800"/>
              <a:buNone/>
              <a:defRPr/>
            </a:lvl6pPr>
            <a:lvl7pPr lvl="6" algn="l">
              <a:lnSpc>
                <a:spcPct val="90000"/>
              </a:lnSpc>
              <a:spcBef>
                <a:spcPts val="0"/>
              </a:spcBef>
              <a:spcAft>
                <a:spcPts val="0"/>
              </a:spcAft>
              <a:buClr>
                <a:srgbClr val="2F2B37"/>
              </a:buClr>
              <a:buSzPts val="1800"/>
              <a:buNone/>
              <a:defRPr/>
            </a:lvl7pPr>
            <a:lvl8pPr lvl="7" algn="l">
              <a:lnSpc>
                <a:spcPct val="90000"/>
              </a:lnSpc>
              <a:spcBef>
                <a:spcPts val="0"/>
              </a:spcBef>
              <a:spcAft>
                <a:spcPts val="0"/>
              </a:spcAft>
              <a:buClr>
                <a:srgbClr val="2F2B37"/>
              </a:buClr>
              <a:buSzPts val="1800"/>
              <a:buNone/>
              <a:defRPr/>
            </a:lvl8pPr>
            <a:lvl9pPr lvl="8" algn="l">
              <a:lnSpc>
                <a:spcPct val="90000"/>
              </a:lnSpc>
              <a:spcBef>
                <a:spcPts val="0"/>
              </a:spcBef>
              <a:spcAft>
                <a:spcPts val="0"/>
              </a:spcAft>
              <a:buClr>
                <a:srgbClr val="2F2B37"/>
              </a:buClr>
              <a:buSzPts val="1800"/>
              <a:buNone/>
              <a:defRPr/>
            </a:lvl9pPr>
          </a:lstStyle>
          <a:p>
            <a:endParaRPr/>
          </a:p>
        </p:txBody>
      </p:sp>
      <p:sp>
        <p:nvSpPr>
          <p:cNvPr id="40" name="Google Shape;40;p22"/>
          <p:cNvSpPr txBox="1">
            <a:spLocks noGrp="1"/>
          </p:cNvSpPr>
          <p:nvPr>
            <p:ph type="body" idx="1"/>
          </p:nvPr>
        </p:nvSpPr>
        <p:spPr>
          <a:xfrm>
            <a:off x="8484574" y="2425076"/>
            <a:ext cx="14798123" cy="8865848"/>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2400"/>
              </a:spcBef>
              <a:spcAft>
                <a:spcPts val="0"/>
              </a:spcAft>
              <a:buClr>
                <a:srgbClr val="2F2B37"/>
              </a:buClr>
              <a:buSzPts val="1800"/>
              <a:buNone/>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41" name="Google Shape;41;p22"/>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Bullets, Photo">
  <p:cSld name="Title, Bullets, Photo">
    <p:spTree>
      <p:nvGrpSpPr>
        <p:cNvPr id="1" name="Shape 42"/>
        <p:cNvGrpSpPr/>
        <p:nvPr/>
      </p:nvGrpSpPr>
      <p:grpSpPr>
        <a:xfrm>
          <a:off x="0" y="0"/>
          <a:ext cx="0" cy="0"/>
          <a:chOff x="0" y="0"/>
          <a:chExt cx="0" cy="0"/>
        </a:xfrm>
      </p:grpSpPr>
      <p:pic>
        <p:nvPicPr>
          <p:cNvPr id="43" name="Google Shape;43;p23"/>
          <p:cNvPicPr preferRelativeResize="0"/>
          <p:nvPr/>
        </p:nvPicPr>
        <p:blipFill>
          <a:blip r:embed="rId2">
            <a:alphaModFix/>
          </a:blip>
          <a:stretch>
            <a:fillRect/>
          </a:stretch>
        </p:blipFill>
        <p:spPr>
          <a:xfrm>
            <a:off x="1383475" y="11751875"/>
            <a:ext cx="3165226" cy="665950"/>
          </a:xfrm>
          <a:prstGeom prst="rect">
            <a:avLst/>
          </a:prstGeom>
          <a:noFill/>
          <a:ln>
            <a:noFill/>
          </a:ln>
        </p:spPr>
      </p:pic>
      <p:sp>
        <p:nvSpPr>
          <p:cNvPr id="44" name="Google Shape;44;p23"/>
          <p:cNvSpPr txBox="1">
            <a:spLocks noGrp="1"/>
          </p:cNvSpPr>
          <p:nvPr>
            <p:ph type="body" idx="1"/>
          </p:nvPr>
        </p:nvSpPr>
        <p:spPr>
          <a:xfrm>
            <a:off x="1524000" y="249065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7298A0"/>
              </a:buClr>
              <a:buSzPts val="3200"/>
              <a:buFont typeface="IBM Plex Sans"/>
              <a:buNone/>
              <a:defRPr sz="3200">
                <a:solidFill>
                  <a:srgbClr val="7298A0"/>
                </a:solidFill>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45" name="Google Shape;45;p23"/>
          <p:cNvSpPr txBox="1">
            <a:spLocks noGrp="1"/>
          </p:cNvSpPr>
          <p:nvPr>
            <p:ph type="body" idx="2"/>
          </p:nvPr>
        </p:nvSpPr>
        <p:spPr>
          <a:xfrm>
            <a:off x="1524000" y="4248504"/>
            <a:ext cx="9779000" cy="7234855"/>
          </a:xfrm>
          <a:prstGeom prst="rect">
            <a:avLst/>
          </a:prstGeom>
          <a:noFill/>
          <a:ln>
            <a:noFill/>
          </a:ln>
        </p:spPr>
        <p:txBody>
          <a:bodyPr spcFirstLastPara="1" wrap="square" lIns="50800" tIns="50800" rIns="50800" bIns="50800" anchor="t" anchorCtr="0">
            <a:normAutofit/>
          </a:bodyPr>
          <a:lstStyle>
            <a:lvl1pPr marL="457200" lvl="0" indent="-411480" algn="l">
              <a:lnSpc>
                <a:spcPct val="100000"/>
              </a:lnSpc>
              <a:spcBef>
                <a:spcPts val="2400"/>
              </a:spcBef>
              <a:spcAft>
                <a:spcPts val="0"/>
              </a:spcAft>
              <a:buClr>
                <a:srgbClr val="000000"/>
              </a:buClr>
              <a:buSzPts val="2880"/>
              <a:buChar char="‣"/>
              <a:defRPr/>
            </a:lvl1pPr>
            <a:lvl2pPr marL="914400" lvl="1" indent="-369189" algn="l">
              <a:lnSpc>
                <a:spcPct val="100000"/>
              </a:lnSpc>
              <a:spcBef>
                <a:spcPts val="2400"/>
              </a:spcBef>
              <a:spcAft>
                <a:spcPts val="0"/>
              </a:spcAft>
              <a:buClr>
                <a:srgbClr val="000000"/>
              </a:buClr>
              <a:buSzPts val="2214"/>
              <a:buChar char="‣"/>
              <a:defRPr/>
            </a:lvl2pPr>
            <a:lvl3pPr marL="1371600" lvl="2" indent="-369189" algn="l">
              <a:lnSpc>
                <a:spcPct val="100000"/>
              </a:lnSpc>
              <a:spcBef>
                <a:spcPts val="2400"/>
              </a:spcBef>
              <a:spcAft>
                <a:spcPts val="0"/>
              </a:spcAft>
              <a:buClr>
                <a:srgbClr val="000000"/>
              </a:buClr>
              <a:buSzPts val="2214"/>
              <a:buChar char="‣"/>
              <a:defRPr/>
            </a:lvl3pPr>
            <a:lvl4pPr marL="1828800" lvl="3" indent="-369189" algn="l">
              <a:lnSpc>
                <a:spcPct val="100000"/>
              </a:lnSpc>
              <a:spcBef>
                <a:spcPts val="2400"/>
              </a:spcBef>
              <a:spcAft>
                <a:spcPts val="0"/>
              </a:spcAft>
              <a:buClr>
                <a:srgbClr val="000000"/>
              </a:buClr>
              <a:buSzPts val="2214"/>
              <a:buChar char="‣"/>
              <a:defRPr/>
            </a:lvl4pPr>
            <a:lvl5pPr marL="2286000" lvl="4" indent="-369189" algn="l">
              <a:lnSpc>
                <a:spcPct val="100000"/>
              </a:lnSpc>
              <a:spcBef>
                <a:spcPts val="2400"/>
              </a:spcBef>
              <a:spcAft>
                <a:spcPts val="0"/>
              </a:spcAft>
              <a:buClr>
                <a:srgbClr val="000000"/>
              </a:buClr>
              <a:buSzPts val="2214"/>
              <a:buChar char="‣"/>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46" name="Google Shape;46;p23"/>
          <p:cNvSpPr>
            <a:spLocks noGrp="1"/>
          </p:cNvSpPr>
          <p:nvPr>
            <p:ph type="pic" idx="3"/>
          </p:nvPr>
        </p:nvSpPr>
        <p:spPr>
          <a:xfrm>
            <a:off x="11962548" y="1143000"/>
            <a:ext cx="11714085" cy="11430000"/>
          </a:xfrm>
          <a:prstGeom prst="rect">
            <a:avLst/>
          </a:prstGeom>
          <a:noFill/>
          <a:ln>
            <a:noFill/>
          </a:ln>
        </p:spPr>
      </p:sp>
      <p:sp>
        <p:nvSpPr>
          <p:cNvPr id="47" name="Google Shape;47;p23"/>
          <p:cNvSpPr txBox="1">
            <a:spLocks noGrp="1"/>
          </p:cNvSpPr>
          <p:nvPr>
            <p:ph type="title"/>
          </p:nvPr>
        </p:nvSpPr>
        <p:spPr>
          <a:xfrm>
            <a:off x="15240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2F2B37"/>
              </a:buClr>
              <a:buSzPts val="1800"/>
              <a:buNone/>
              <a:defRPr/>
            </a:lvl1pPr>
            <a:lvl2pPr lvl="1" algn="l">
              <a:lnSpc>
                <a:spcPct val="90000"/>
              </a:lnSpc>
              <a:spcBef>
                <a:spcPts val="0"/>
              </a:spcBef>
              <a:spcAft>
                <a:spcPts val="0"/>
              </a:spcAft>
              <a:buClr>
                <a:srgbClr val="2F2B37"/>
              </a:buClr>
              <a:buSzPts val="1800"/>
              <a:buNone/>
              <a:defRPr/>
            </a:lvl2pPr>
            <a:lvl3pPr lvl="2" algn="l">
              <a:lnSpc>
                <a:spcPct val="90000"/>
              </a:lnSpc>
              <a:spcBef>
                <a:spcPts val="0"/>
              </a:spcBef>
              <a:spcAft>
                <a:spcPts val="0"/>
              </a:spcAft>
              <a:buClr>
                <a:srgbClr val="2F2B37"/>
              </a:buClr>
              <a:buSzPts val="1800"/>
              <a:buNone/>
              <a:defRPr/>
            </a:lvl3pPr>
            <a:lvl4pPr lvl="3" algn="l">
              <a:lnSpc>
                <a:spcPct val="90000"/>
              </a:lnSpc>
              <a:spcBef>
                <a:spcPts val="0"/>
              </a:spcBef>
              <a:spcAft>
                <a:spcPts val="0"/>
              </a:spcAft>
              <a:buClr>
                <a:srgbClr val="2F2B37"/>
              </a:buClr>
              <a:buSzPts val="1800"/>
              <a:buNone/>
              <a:defRPr/>
            </a:lvl4pPr>
            <a:lvl5pPr lvl="4" algn="l">
              <a:lnSpc>
                <a:spcPct val="90000"/>
              </a:lnSpc>
              <a:spcBef>
                <a:spcPts val="0"/>
              </a:spcBef>
              <a:spcAft>
                <a:spcPts val="0"/>
              </a:spcAft>
              <a:buClr>
                <a:srgbClr val="2F2B37"/>
              </a:buClr>
              <a:buSzPts val="1800"/>
              <a:buNone/>
              <a:defRPr/>
            </a:lvl5pPr>
            <a:lvl6pPr lvl="5" algn="l">
              <a:lnSpc>
                <a:spcPct val="90000"/>
              </a:lnSpc>
              <a:spcBef>
                <a:spcPts val="0"/>
              </a:spcBef>
              <a:spcAft>
                <a:spcPts val="0"/>
              </a:spcAft>
              <a:buClr>
                <a:srgbClr val="2F2B37"/>
              </a:buClr>
              <a:buSzPts val="1800"/>
              <a:buNone/>
              <a:defRPr/>
            </a:lvl6pPr>
            <a:lvl7pPr lvl="6" algn="l">
              <a:lnSpc>
                <a:spcPct val="90000"/>
              </a:lnSpc>
              <a:spcBef>
                <a:spcPts val="0"/>
              </a:spcBef>
              <a:spcAft>
                <a:spcPts val="0"/>
              </a:spcAft>
              <a:buClr>
                <a:srgbClr val="2F2B37"/>
              </a:buClr>
              <a:buSzPts val="1800"/>
              <a:buNone/>
              <a:defRPr/>
            </a:lvl7pPr>
            <a:lvl8pPr lvl="7" algn="l">
              <a:lnSpc>
                <a:spcPct val="90000"/>
              </a:lnSpc>
              <a:spcBef>
                <a:spcPts val="0"/>
              </a:spcBef>
              <a:spcAft>
                <a:spcPts val="0"/>
              </a:spcAft>
              <a:buClr>
                <a:srgbClr val="2F2B37"/>
              </a:buClr>
              <a:buSzPts val="1800"/>
              <a:buNone/>
              <a:defRPr/>
            </a:lvl8pPr>
            <a:lvl9pPr lvl="8" algn="l">
              <a:lnSpc>
                <a:spcPct val="90000"/>
              </a:lnSpc>
              <a:spcBef>
                <a:spcPts val="0"/>
              </a:spcBef>
              <a:spcAft>
                <a:spcPts val="0"/>
              </a:spcAft>
              <a:buClr>
                <a:srgbClr val="2F2B37"/>
              </a:buClr>
              <a:buSzPts val="1800"/>
              <a:buNone/>
              <a:defRPr/>
            </a:lvl9pPr>
          </a:lstStyle>
          <a:p>
            <a:endParaRPr/>
          </a:p>
        </p:txBody>
      </p:sp>
      <p:sp>
        <p:nvSpPr>
          <p:cNvPr id="48" name="Google Shape;48;p2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Text Icon">
  <p:cSld name="Title Text Icon">
    <p:spTree>
      <p:nvGrpSpPr>
        <p:cNvPr id="1" name="Shape 49"/>
        <p:cNvGrpSpPr/>
        <p:nvPr/>
      </p:nvGrpSpPr>
      <p:grpSpPr>
        <a:xfrm>
          <a:off x="0" y="0"/>
          <a:ext cx="0" cy="0"/>
          <a:chOff x="0" y="0"/>
          <a:chExt cx="0" cy="0"/>
        </a:xfrm>
      </p:grpSpPr>
      <p:sp>
        <p:nvSpPr>
          <p:cNvPr id="50" name="Google Shape;50;p24"/>
          <p:cNvSpPr/>
          <p:nvPr/>
        </p:nvSpPr>
        <p:spPr>
          <a:xfrm>
            <a:off x="0" y="67"/>
            <a:ext cx="24384001" cy="3082509"/>
          </a:xfrm>
          <a:prstGeom prst="rect">
            <a:avLst/>
          </a:prstGeom>
          <a:solidFill>
            <a:srgbClr val="D9DBF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1" name="Google Shape;51;p24"/>
          <p:cNvSpPr txBox="1">
            <a:spLocks noGrp="1"/>
          </p:cNvSpPr>
          <p:nvPr>
            <p:ph type="title"/>
          </p:nvPr>
        </p:nvSpPr>
        <p:spPr>
          <a:xfrm>
            <a:off x="1405466" y="1079500"/>
            <a:ext cx="17441468" cy="1433163"/>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2F2B37"/>
              </a:buClr>
              <a:buSzPts val="1800"/>
              <a:buNone/>
              <a:defRPr/>
            </a:lvl1pPr>
            <a:lvl2pPr lvl="1" algn="l">
              <a:lnSpc>
                <a:spcPct val="90000"/>
              </a:lnSpc>
              <a:spcBef>
                <a:spcPts val="0"/>
              </a:spcBef>
              <a:spcAft>
                <a:spcPts val="0"/>
              </a:spcAft>
              <a:buClr>
                <a:srgbClr val="2F2B37"/>
              </a:buClr>
              <a:buSzPts val="1800"/>
              <a:buNone/>
              <a:defRPr/>
            </a:lvl2pPr>
            <a:lvl3pPr lvl="2" algn="l">
              <a:lnSpc>
                <a:spcPct val="90000"/>
              </a:lnSpc>
              <a:spcBef>
                <a:spcPts val="0"/>
              </a:spcBef>
              <a:spcAft>
                <a:spcPts val="0"/>
              </a:spcAft>
              <a:buClr>
                <a:srgbClr val="2F2B37"/>
              </a:buClr>
              <a:buSzPts val="1800"/>
              <a:buNone/>
              <a:defRPr/>
            </a:lvl3pPr>
            <a:lvl4pPr lvl="3" algn="l">
              <a:lnSpc>
                <a:spcPct val="90000"/>
              </a:lnSpc>
              <a:spcBef>
                <a:spcPts val="0"/>
              </a:spcBef>
              <a:spcAft>
                <a:spcPts val="0"/>
              </a:spcAft>
              <a:buClr>
                <a:srgbClr val="2F2B37"/>
              </a:buClr>
              <a:buSzPts val="1800"/>
              <a:buNone/>
              <a:defRPr/>
            </a:lvl4pPr>
            <a:lvl5pPr lvl="4" algn="l">
              <a:lnSpc>
                <a:spcPct val="90000"/>
              </a:lnSpc>
              <a:spcBef>
                <a:spcPts val="0"/>
              </a:spcBef>
              <a:spcAft>
                <a:spcPts val="0"/>
              </a:spcAft>
              <a:buClr>
                <a:srgbClr val="2F2B37"/>
              </a:buClr>
              <a:buSzPts val="1800"/>
              <a:buNone/>
              <a:defRPr/>
            </a:lvl5pPr>
            <a:lvl6pPr lvl="5" algn="l">
              <a:lnSpc>
                <a:spcPct val="90000"/>
              </a:lnSpc>
              <a:spcBef>
                <a:spcPts val="0"/>
              </a:spcBef>
              <a:spcAft>
                <a:spcPts val="0"/>
              </a:spcAft>
              <a:buClr>
                <a:srgbClr val="2F2B37"/>
              </a:buClr>
              <a:buSzPts val="1800"/>
              <a:buNone/>
              <a:defRPr/>
            </a:lvl6pPr>
            <a:lvl7pPr lvl="6" algn="l">
              <a:lnSpc>
                <a:spcPct val="90000"/>
              </a:lnSpc>
              <a:spcBef>
                <a:spcPts val="0"/>
              </a:spcBef>
              <a:spcAft>
                <a:spcPts val="0"/>
              </a:spcAft>
              <a:buClr>
                <a:srgbClr val="2F2B37"/>
              </a:buClr>
              <a:buSzPts val="1800"/>
              <a:buNone/>
              <a:defRPr/>
            </a:lvl7pPr>
            <a:lvl8pPr lvl="7" algn="l">
              <a:lnSpc>
                <a:spcPct val="90000"/>
              </a:lnSpc>
              <a:spcBef>
                <a:spcPts val="0"/>
              </a:spcBef>
              <a:spcAft>
                <a:spcPts val="0"/>
              </a:spcAft>
              <a:buClr>
                <a:srgbClr val="2F2B37"/>
              </a:buClr>
              <a:buSzPts val="1800"/>
              <a:buNone/>
              <a:defRPr/>
            </a:lvl8pPr>
            <a:lvl9pPr lvl="8" algn="l">
              <a:lnSpc>
                <a:spcPct val="90000"/>
              </a:lnSpc>
              <a:spcBef>
                <a:spcPts val="0"/>
              </a:spcBef>
              <a:spcAft>
                <a:spcPts val="0"/>
              </a:spcAft>
              <a:buClr>
                <a:srgbClr val="2F2B37"/>
              </a:buClr>
              <a:buSzPts val="1800"/>
              <a:buNone/>
              <a:defRPr/>
            </a:lvl9pPr>
          </a:lstStyle>
          <a:p>
            <a:endParaRPr/>
          </a:p>
        </p:txBody>
      </p:sp>
      <p:sp>
        <p:nvSpPr>
          <p:cNvPr id="52" name="Google Shape;52;p24"/>
          <p:cNvSpPr>
            <a:spLocks noGrp="1"/>
          </p:cNvSpPr>
          <p:nvPr>
            <p:ph type="pic" idx="2"/>
          </p:nvPr>
        </p:nvSpPr>
        <p:spPr>
          <a:xfrm>
            <a:off x="19470161" y="1016000"/>
            <a:ext cx="3963310" cy="3959366"/>
          </a:xfrm>
          <a:prstGeom prst="rect">
            <a:avLst/>
          </a:prstGeom>
          <a:noFill/>
          <a:ln>
            <a:noFill/>
          </a:ln>
        </p:spPr>
      </p:sp>
      <p:sp>
        <p:nvSpPr>
          <p:cNvPr id="53" name="Google Shape;53;p24"/>
          <p:cNvSpPr txBox="1">
            <a:spLocks noGrp="1"/>
          </p:cNvSpPr>
          <p:nvPr>
            <p:ph type="body" idx="1"/>
          </p:nvPr>
        </p:nvSpPr>
        <p:spPr>
          <a:xfrm>
            <a:off x="1608666" y="4446953"/>
            <a:ext cx="15240001" cy="7948785"/>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2400"/>
              </a:spcBef>
              <a:spcAft>
                <a:spcPts val="0"/>
              </a:spcAft>
              <a:buClr>
                <a:srgbClr val="2F2B37"/>
              </a:buClr>
              <a:buSzPts val="1800"/>
              <a:buNone/>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54" name="Google Shape;54;p2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pic>
        <p:nvPicPr>
          <p:cNvPr id="55" name="Google Shape;55;p24"/>
          <p:cNvPicPr preferRelativeResize="0"/>
          <p:nvPr/>
        </p:nvPicPr>
        <p:blipFill>
          <a:blip r:embed="rId2">
            <a:alphaModFix/>
          </a:blip>
          <a:stretch>
            <a:fillRect/>
          </a:stretch>
        </p:blipFill>
        <p:spPr>
          <a:xfrm>
            <a:off x="1383475" y="11751875"/>
            <a:ext cx="3165226" cy="6659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Body plain">
  <p:cSld name="Title Body plain">
    <p:spTree>
      <p:nvGrpSpPr>
        <p:cNvPr id="1" name="Shape 56"/>
        <p:cNvGrpSpPr/>
        <p:nvPr/>
      </p:nvGrpSpPr>
      <p:grpSpPr>
        <a:xfrm>
          <a:off x="0" y="0"/>
          <a:ext cx="0" cy="0"/>
          <a:chOff x="0" y="0"/>
          <a:chExt cx="0" cy="0"/>
        </a:xfrm>
      </p:grpSpPr>
      <p:sp>
        <p:nvSpPr>
          <p:cNvPr id="57" name="Google Shape;57;p25"/>
          <p:cNvSpPr txBox="1">
            <a:spLocks noGrp="1"/>
          </p:cNvSpPr>
          <p:nvPr>
            <p:ph type="title"/>
          </p:nvPr>
        </p:nvSpPr>
        <p:spPr>
          <a:xfrm>
            <a:off x="1405466" y="1079500"/>
            <a:ext cx="21336001" cy="1433163"/>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2F2B37"/>
              </a:buClr>
              <a:buSzPts val="1800"/>
              <a:buNone/>
              <a:defRPr/>
            </a:lvl1pPr>
            <a:lvl2pPr lvl="1" algn="l">
              <a:lnSpc>
                <a:spcPct val="90000"/>
              </a:lnSpc>
              <a:spcBef>
                <a:spcPts val="0"/>
              </a:spcBef>
              <a:spcAft>
                <a:spcPts val="0"/>
              </a:spcAft>
              <a:buClr>
                <a:srgbClr val="2F2B37"/>
              </a:buClr>
              <a:buSzPts val="1800"/>
              <a:buNone/>
              <a:defRPr/>
            </a:lvl2pPr>
            <a:lvl3pPr lvl="2" algn="l">
              <a:lnSpc>
                <a:spcPct val="90000"/>
              </a:lnSpc>
              <a:spcBef>
                <a:spcPts val="0"/>
              </a:spcBef>
              <a:spcAft>
                <a:spcPts val="0"/>
              </a:spcAft>
              <a:buClr>
                <a:srgbClr val="2F2B37"/>
              </a:buClr>
              <a:buSzPts val="1800"/>
              <a:buNone/>
              <a:defRPr/>
            </a:lvl3pPr>
            <a:lvl4pPr lvl="3" algn="l">
              <a:lnSpc>
                <a:spcPct val="90000"/>
              </a:lnSpc>
              <a:spcBef>
                <a:spcPts val="0"/>
              </a:spcBef>
              <a:spcAft>
                <a:spcPts val="0"/>
              </a:spcAft>
              <a:buClr>
                <a:srgbClr val="2F2B37"/>
              </a:buClr>
              <a:buSzPts val="1800"/>
              <a:buNone/>
              <a:defRPr/>
            </a:lvl4pPr>
            <a:lvl5pPr lvl="4" algn="l">
              <a:lnSpc>
                <a:spcPct val="90000"/>
              </a:lnSpc>
              <a:spcBef>
                <a:spcPts val="0"/>
              </a:spcBef>
              <a:spcAft>
                <a:spcPts val="0"/>
              </a:spcAft>
              <a:buClr>
                <a:srgbClr val="2F2B37"/>
              </a:buClr>
              <a:buSzPts val="1800"/>
              <a:buNone/>
              <a:defRPr/>
            </a:lvl5pPr>
            <a:lvl6pPr lvl="5" algn="l">
              <a:lnSpc>
                <a:spcPct val="90000"/>
              </a:lnSpc>
              <a:spcBef>
                <a:spcPts val="0"/>
              </a:spcBef>
              <a:spcAft>
                <a:spcPts val="0"/>
              </a:spcAft>
              <a:buClr>
                <a:srgbClr val="2F2B37"/>
              </a:buClr>
              <a:buSzPts val="1800"/>
              <a:buNone/>
              <a:defRPr/>
            </a:lvl6pPr>
            <a:lvl7pPr lvl="6" algn="l">
              <a:lnSpc>
                <a:spcPct val="90000"/>
              </a:lnSpc>
              <a:spcBef>
                <a:spcPts val="0"/>
              </a:spcBef>
              <a:spcAft>
                <a:spcPts val="0"/>
              </a:spcAft>
              <a:buClr>
                <a:srgbClr val="2F2B37"/>
              </a:buClr>
              <a:buSzPts val="1800"/>
              <a:buNone/>
              <a:defRPr/>
            </a:lvl7pPr>
            <a:lvl8pPr lvl="7" algn="l">
              <a:lnSpc>
                <a:spcPct val="90000"/>
              </a:lnSpc>
              <a:spcBef>
                <a:spcPts val="0"/>
              </a:spcBef>
              <a:spcAft>
                <a:spcPts val="0"/>
              </a:spcAft>
              <a:buClr>
                <a:srgbClr val="2F2B37"/>
              </a:buClr>
              <a:buSzPts val="1800"/>
              <a:buNone/>
              <a:defRPr/>
            </a:lvl8pPr>
            <a:lvl9pPr lvl="8" algn="l">
              <a:lnSpc>
                <a:spcPct val="90000"/>
              </a:lnSpc>
              <a:spcBef>
                <a:spcPts val="0"/>
              </a:spcBef>
              <a:spcAft>
                <a:spcPts val="0"/>
              </a:spcAft>
              <a:buClr>
                <a:srgbClr val="2F2B37"/>
              </a:buClr>
              <a:buSzPts val="1800"/>
              <a:buNone/>
              <a:defRPr/>
            </a:lvl9pPr>
          </a:lstStyle>
          <a:p>
            <a:endParaRPr/>
          </a:p>
        </p:txBody>
      </p:sp>
      <p:sp>
        <p:nvSpPr>
          <p:cNvPr id="58" name="Google Shape;58;p25"/>
          <p:cNvSpPr txBox="1">
            <a:spLocks noGrp="1"/>
          </p:cNvSpPr>
          <p:nvPr>
            <p:ph type="body" idx="1"/>
          </p:nvPr>
        </p:nvSpPr>
        <p:spPr>
          <a:xfrm>
            <a:off x="2666999" y="3295487"/>
            <a:ext cx="19050001" cy="8509001"/>
          </a:xfrm>
          <a:prstGeom prst="rect">
            <a:avLst/>
          </a:prstGeom>
          <a:noFill/>
          <a:ln>
            <a:noFill/>
          </a:ln>
        </p:spPr>
        <p:txBody>
          <a:bodyPr spcFirstLastPara="1" wrap="square" lIns="50800" tIns="50800" rIns="50800" bIns="50800" anchor="t" anchorCtr="0">
            <a:normAutofit/>
          </a:bodyPr>
          <a:lstStyle>
            <a:lvl1pPr marL="457200" lvl="0" indent="-228600" algn="l">
              <a:lnSpc>
                <a:spcPct val="110000"/>
              </a:lnSpc>
              <a:spcBef>
                <a:spcPts val="0"/>
              </a:spcBef>
              <a:spcAft>
                <a:spcPts val="0"/>
              </a:spcAft>
              <a:buClr>
                <a:srgbClr val="2F2B37"/>
              </a:buClr>
              <a:buSzPts val="4800"/>
              <a:buFont typeface="IBM Plex Sans Medium"/>
              <a:buNone/>
              <a:defRPr sz="4800">
                <a:latin typeface="IBM Plex Sans Medium"/>
                <a:ea typeface="IBM Plex Sans Medium"/>
                <a:cs typeface="IBM Plex Sans Medium"/>
                <a:sym typeface="IBM Plex Sans Medium"/>
              </a:defRPr>
            </a:lvl1pPr>
            <a:lvl2pPr marL="914400" lvl="1" indent="-228600" algn="l">
              <a:lnSpc>
                <a:spcPct val="110000"/>
              </a:lnSpc>
              <a:spcBef>
                <a:spcPts val="0"/>
              </a:spcBef>
              <a:spcAft>
                <a:spcPts val="0"/>
              </a:spcAft>
              <a:buClr>
                <a:srgbClr val="2F2B37"/>
              </a:buClr>
              <a:buSzPts val="4800"/>
              <a:buFont typeface="IBM Plex Sans Medium"/>
              <a:buNone/>
              <a:defRPr sz="4800">
                <a:latin typeface="IBM Plex Sans Medium"/>
                <a:ea typeface="IBM Plex Sans Medium"/>
                <a:cs typeface="IBM Plex Sans Medium"/>
                <a:sym typeface="IBM Plex Sans Medium"/>
              </a:defRPr>
            </a:lvl2pPr>
            <a:lvl3pPr marL="1371600" lvl="2" indent="-228600" algn="l">
              <a:lnSpc>
                <a:spcPct val="110000"/>
              </a:lnSpc>
              <a:spcBef>
                <a:spcPts val="0"/>
              </a:spcBef>
              <a:spcAft>
                <a:spcPts val="0"/>
              </a:spcAft>
              <a:buClr>
                <a:srgbClr val="2F2B37"/>
              </a:buClr>
              <a:buSzPts val="4800"/>
              <a:buFont typeface="IBM Plex Sans Medium"/>
              <a:buNone/>
              <a:defRPr sz="4800">
                <a:latin typeface="IBM Plex Sans Medium"/>
                <a:ea typeface="IBM Plex Sans Medium"/>
                <a:cs typeface="IBM Plex Sans Medium"/>
                <a:sym typeface="IBM Plex Sans Medium"/>
              </a:defRPr>
            </a:lvl3pPr>
            <a:lvl4pPr marL="1828800" lvl="3" indent="-228600" algn="l">
              <a:lnSpc>
                <a:spcPct val="110000"/>
              </a:lnSpc>
              <a:spcBef>
                <a:spcPts val="0"/>
              </a:spcBef>
              <a:spcAft>
                <a:spcPts val="0"/>
              </a:spcAft>
              <a:buClr>
                <a:srgbClr val="2F2B37"/>
              </a:buClr>
              <a:buSzPts val="4800"/>
              <a:buFont typeface="IBM Plex Sans Medium"/>
              <a:buNone/>
              <a:defRPr sz="4800">
                <a:latin typeface="IBM Plex Sans Medium"/>
                <a:ea typeface="IBM Plex Sans Medium"/>
                <a:cs typeface="IBM Plex Sans Medium"/>
                <a:sym typeface="IBM Plex Sans Medium"/>
              </a:defRPr>
            </a:lvl4pPr>
            <a:lvl5pPr marL="2286000" lvl="4" indent="-228600" algn="l">
              <a:lnSpc>
                <a:spcPct val="110000"/>
              </a:lnSpc>
              <a:spcBef>
                <a:spcPts val="0"/>
              </a:spcBef>
              <a:spcAft>
                <a:spcPts val="0"/>
              </a:spcAft>
              <a:buClr>
                <a:srgbClr val="2F2B37"/>
              </a:buClr>
              <a:buSzPts val="4800"/>
              <a:buFont typeface="IBM Plex Sans Medium"/>
              <a:buNone/>
              <a:defRPr sz="4800">
                <a:latin typeface="IBM Plex Sans Medium"/>
                <a:ea typeface="IBM Plex Sans Medium"/>
                <a:cs typeface="IBM Plex Sans Medium"/>
                <a:sym typeface="IBM Plex Sans Medium"/>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59" name="Google Shape;59;p2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pic>
        <p:nvPicPr>
          <p:cNvPr id="60" name="Google Shape;60;p25"/>
          <p:cNvPicPr preferRelativeResize="0"/>
          <p:nvPr/>
        </p:nvPicPr>
        <p:blipFill>
          <a:blip r:embed="rId2">
            <a:alphaModFix/>
          </a:blip>
          <a:stretch>
            <a:fillRect/>
          </a:stretch>
        </p:blipFill>
        <p:spPr>
          <a:xfrm>
            <a:off x="1383475" y="11751875"/>
            <a:ext cx="3165226" cy="6659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Two Columns">
  <p:cSld name="Title Two Columns">
    <p:spTree>
      <p:nvGrpSpPr>
        <p:cNvPr id="1" name="Shape 61"/>
        <p:cNvGrpSpPr/>
        <p:nvPr/>
      </p:nvGrpSpPr>
      <p:grpSpPr>
        <a:xfrm>
          <a:off x="0" y="0"/>
          <a:ext cx="0" cy="0"/>
          <a:chOff x="0" y="0"/>
          <a:chExt cx="0" cy="0"/>
        </a:xfrm>
      </p:grpSpPr>
      <p:sp>
        <p:nvSpPr>
          <p:cNvPr id="62" name="Google Shape;62;p26"/>
          <p:cNvSpPr txBox="1">
            <a:spLocks noGrp="1"/>
          </p:cNvSpPr>
          <p:nvPr>
            <p:ph type="title"/>
          </p:nvPr>
        </p:nvSpPr>
        <p:spPr>
          <a:xfrm>
            <a:off x="1405466" y="1079500"/>
            <a:ext cx="21336001" cy="1433163"/>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2F2B37"/>
              </a:buClr>
              <a:buSzPts val="1800"/>
              <a:buNone/>
              <a:defRPr/>
            </a:lvl1pPr>
            <a:lvl2pPr lvl="1" algn="l">
              <a:lnSpc>
                <a:spcPct val="90000"/>
              </a:lnSpc>
              <a:spcBef>
                <a:spcPts val="0"/>
              </a:spcBef>
              <a:spcAft>
                <a:spcPts val="0"/>
              </a:spcAft>
              <a:buClr>
                <a:srgbClr val="2F2B37"/>
              </a:buClr>
              <a:buSzPts val="1800"/>
              <a:buNone/>
              <a:defRPr/>
            </a:lvl2pPr>
            <a:lvl3pPr lvl="2" algn="l">
              <a:lnSpc>
                <a:spcPct val="90000"/>
              </a:lnSpc>
              <a:spcBef>
                <a:spcPts val="0"/>
              </a:spcBef>
              <a:spcAft>
                <a:spcPts val="0"/>
              </a:spcAft>
              <a:buClr>
                <a:srgbClr val="2F2B37"/>
              </a:buClr>
              <a:buSzPts val="1800"/>
              <a:buNone/>
              <a:defRPr/>
            </a:lvl3pPr>
            <a:lvl4pPr lvl="3" algn="l">
              <a:lnSpc>
                <a:spcPct val="90000"/>
              </a:lnSpc>
              <a:spcBef>
                <a:spcPts val="0"/>
              </a:spcBef>
              <a:spcAft>
                <a:spcPts val="0"/>
              </a:spcAft>
              <a:buClr>
                <a:srgbClr val="2F2B37"/>
              </a:buClr>
              <a:buSzPts val="1800"/>
              <a:buNone/>
              <a:defRPr/>
            </a:lvl4pPr>
            <a:lvl5pPr lvl="4" algn="l">
              <a:lnSpc>
                <a:spcPct val="90000"/>
              </a:lnSpc>
              <a:spcBef>
                <a:spcPts val="0"/>
              </a:spcBef>
              <a:spcAft>
                <a:spcPts val="0"/>
              </a:spcAft>
              <a:buClr>
                <a:srgbClr val="2F2B37"/>
              </a:buClr>
              <a:buSzPts val="1800"/>
              <a:buNone/>
              <a:defRPr/>
            </a:lvl5pPr>
            <a:lvl6pPr lvl="5" algn="l">
              <a:lnSpc>
                <a:spcPct val="90000"/>
              </a:lnSpc>
              <a:spcBef>
                <a:spcPts val="0"/>
              </a:spcBef>
              <a:spcAft>
                <a:spcPts val="0"/>
              </a:spcAft>
              <a:buClr>
                <a:srgbClr val="2F2B37"/>
              </a:buClr>
              <a:buSzPts val="1800"/>
              <a:buNone/>
              <a:defRPr/>
            </a:lvl6pPr>
            <a:lvl7pPr lvl="6" algn="l">
              <a:lnSpc>
                <a:spcPct val="90000"/>
              </a:lnSpc>
              <a:spcBef>
                <a:spcPts val="0"/>
              </a:spcBef>
              <a:spcAft>
                <a:spcPts val="0"/>
              </a:spcAft>
              <a:buClr>
                <a:srgbClr val="2F2B37"/>
              </a:buClr>
              <a:buSzPts val="1800"/>
              <a:buNone/>
              <a:defRPr/>
            </a:lvl7pPr>
            <a:lvl8pPr lvl="7" algn="l">
              <a:lnSpc>
                <a:spcPct val="90000"/>
              </a:lnSpc>
              <a:spcBef>
                <a:spcPts val="0"/>
              </a:spcBef>
              <a:spcAft>
                <a:spcPts val="0"/>
              </a:spcAft>
              <a:buClr>
                <a:srgbClr val="2F2B37"/>
              </a:buClr>
              <a:buSzPts val="1800"/>
              <a:buNone/>
              <a:defRPr/>
            </a:lvl8pPr>
            <a:lvl9pPr lvl="8" algn="l">
              <a:lnSpc>
                <a:spcPct val="90000"/>
              </a:lnSpc>
              <a:spcBef>
                <a:spcPts val="0"/>
              </a:spcBef>
              <a:spcAft>
                <a:spcPts val="0"/>
              </a:spcAft>
              <a:buClr>
                <a:srgbClr val="2F2B37"/>
              </a:buClr>
              <a:buSzPts val="1800"/>
              <a:buNone/>
              <a:defRPr/>
            </a:lvl9pPr>
          </a:lstStyle>
          <a:p>
            <a:endParaRPr/>
          </a:p>
        </p:txBody>
      </p:sp>
      <p:sp>
        <p:nvSpPr>
          <p:cNvPr id="63" name="Google Shape;63;p26"/>
          <p:cNvSpPr txBox="1">
            <a:spLocks noGrp="1"/>
          </p:cNvSpPr>
          <p:nvPr>
            <p:ph type="body" idx="1"/>
          </p:nvPr>
        </p:nvSpPr>
        <p:spPr>
          <a:xfrm>
            <a:off x="1524000" y="3295487"/>
            <a:ext cx="21336000" cy="8545500"/>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2400"/>
              </a:spcBef>
              <a:spcAft>
                <a:spcPts val="0"/>
              </a:spcAft>
              <a:buClr>
                <a:srgbClr val="2F2B37"/>
              </a:buClr>
              <a:buSzPts val="1800"/>
              <a:buNone/>
              <a:defRPr/>
            </a:lvl1pPr>
            <a:lvl2pPr marL="914400" lvl="1" indent="-228600" algn="l">
              <a:lnSpc>
                <a:spcPct val="100000"/>
              </a:lnSpc>
              <a:spcBef>
                <a:spcPts val="2400"/>
              </a:spcBef>
              <a:spcAft>
                <a:spcPts val="0"/>
              </a:spcAft>
              <a:buClr>
                <a:srgbClr val="2F2B37"/>
              </a:buClr>
              <a:buSzPts val="1800"/>
              <a:buNone/>
              <a:defRPr/>
            </a:lvl2pPr>
            <a:lvl3pPr marL="1371600" lvl="2" indent="-228600" algn="l">
              <a:lnSpc>
                <a:spcPct val="100000"/>
              </a:lnSpc>
              <a:spcBef>
                <a:spcPts val="2400"/>
              </a:spcBef>
              <a:spcAft>
                <a:spcPts val="0"/>
              </a:spcAft>
              <a:buClr>
                <a:srgbClr val="2F2B37"/>
              </a:buClr>
              <a:buSzPts val="1800"/>
              <a:buNone/>
              <a:defRPr/>
            </a:lvl3pPr>
            <a:lvl4pPr marL="1828800" lvl="3" indent="-228600" algn="l">
              <a:lnSpc>
                <a:spcPct val="100000"/>
              </a:lnSpc>
              <a:spcBef>
                <a:spcPts val="2400"/>
              </a:spcBef>
              <a:spcAft>
                <a:spcPts val="0"/>
              </a:spcAft>
              <a:buClr>
                <a:srgbClr val="2F2B37"/>
              </a:buClr>
              <a:buSzPts val="1800"/>
              <a:buNone/>
              <a:defRPr/>
            </a:lvl4pPr>
            <a:lvl5pPr marL="2286000" lvl="4" indent="-228600" algn="l">
              <a:lnSpc>
                <a:spcPct val="100000"/>
              </a:lnSpc>
              <a:spcBef>
                <a:spcPts val="2400"/>
              </a:spcBef>
              <a:spcAft>
                <a:spcPts val="0"/>
              </a:spcAft>
              <a:buClr>
                <a:srgbClr val="2F2B37"/>
              </a:buClr>
              <a:buSzPts val="1800"/>
              <a:buNone/>
              <a:defRPr/>
            </a:lvl5pPr>
            <a:lvl6pPr marL="2743200" lvl="5" indent="-228600" algn="l">
              <a:lnSpc>
                <a:spcPct val="100000"/>
              </a:lnSpc>
              <a:spcBef>
                <a:spcPts val="2400"/>
              </a:spcBef>
              <a:spcAft>
                <a:spcPts val="0"/>
              </a:spcAft>
              <a:buClr>
                <a:srgbClr val="2F2B37"/>
              </a:buClr>
              <a:buSzPts val="1800"/>
              <a:buNone/>
              <a:defRPr/>
            </a:lvl6pPr>
            <a:lvl7pPr marL="3200400" lvl="6" indent="-228600" algn="l">
              <a:lnSpc>
                <a:spcPct val="100000"/>
              </a:lnSpc>
              <a:spcBef>
                <a:spcPts val="2400"/>
              </a:spcBef>
              <a:spcAft>
                <a:spcPts val="0"/>
              </a:spcAft>
              <a:buClr>
                <a:srgbClr val="2F2B37"/>
              </a:buClr>
              <a:buSzPts val="1800"/>
              <a:buNone/>
              <a:defRPr/>
            </a:lvl7pPr>
            <a:lvl8pPr marL="3657600" lvl="7" indent="-228600" algn="l">
              <a:lnSpc>
                <a:spcPct val="100000"/>
              </a:lnSpc>
              <a:spcBef>
                <a:spcPts val="2400"/>
              </a:spcBef>
              <a:spcAft>
                <a:spcPts val="0"/>
              </a:spcAft>
              <a:buClr>
                <a:srgbClr val="2F2B37"/>
              </a:buClr>
              <a:buSzPts val="1800"/>
              <a:buNone/>
              <a:defRPr/>
            </a:lvl8pPr>
            <a:lvl9pPr marL="4114800" lvl="8" indent="-228600" algn="l">
              <a:lnSpc>
                <a:spcPct val="100000"/>
              </a:lnSpc>
              <a:spcBef>
                <a:spcPts val="2400"/>
              </a:spcBef>
              <a:spcAft>
                <a:spcPts val="0"/>
              </a:spcAft>
              <a:buClr>
                <a:srgbClr val="2F2B37"/>
              </a:buClr>
              <a:buSzPts val="1800"/>
              <a:buNone/>
              <a:defRPr/>
            </a:lvl9pPr>
          </a:lstStyle>
          <a:p>
            <a:endParaRPr/>
          </a:p>
        </p:txBody>
      </p:sp>
      <p:sp>
        <p:nvSpPr>
          <p:cNvPr id="64" name="Google Shape;64;p2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p:cSld name="Section">
    <p:bg>
      <p:bgPr>
        <a:solidFill>
          <a:srgbClr val="32746F"/>
        </a:solidFill>
        <a:effectLst/>
      </p:bgPr>
    </p:bg>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1524000" y="4533900"/>
            <a:ext cx="21336000" cy="4648200"/>
          </a:xfrm>
          <a:prstGeom prst="rect">
            <a:avLst/>
          </a:prstGeom>
          <a:noFill/>
          <a:ln>
            <a:noFill/>
          </a:ln>
        </p:spPr>
        <p:txBody>
          <a:bodyPr spcFirstLastPara="1" wrap="square" lIns="50800" tIns="50800" rIns="50800" bIns="50800" anchor="ctr" anchorCtr="0">
            <a:normAutofit/>
          </a:bodyPr>
          <a:lstStyle>
            <a:lvl1pPr lvl="0" algn="ctr">
              <a:lnSpc>
                <a:spcPct val="80000"/>
              </a:lnSpc>
              <a:spcBef>
                <a:spcPts val="0"/>
              </a:spcBef>
              <a:spcAft>
                <a:spcPts val="0"/>
              </a:spcAft>
              <a:buClr>
                <a:srgbClr val="FFFFFF"/>
              </a:buClr>
              <a:buSzPts val="11600"/>
              <a:buFont typeface="IBM Plex Sans"/>
              <a:buNone/>
              <a:defRPr sz="11600" b="1">
                <a:solidFill>
                  <a:srgbClr val="FFFFFF"/>
                </a:solidFill>
                <a:latin typeface="IBM Plex Sans"/>
                <a:ea typeface="IBM Plex Sans"/>
                <a:cs typeface="IBM Plex Sans"/>
                <a:sym typeface="IBM Plex Sans"/>
              </a:defRPr>
            </a:lvl1pPr>
            <a:lvl2pPr lvl="1" algn="l">
              <a:lnSpc>
                <a:spcPct val="90000"/>
              </a:lnSpc>
              <a:spcBef>
                <a:spcPts val="0"/>
              </a:spcBef>
              <a:spcAft>
                <a:spcPts val="0"/>
              </a:spcAft>
              <a:buClr>
                <a:srgbClr val="2F2B37"/>
              </a:buClr>
              <a:buSzPts val="1800"/>
              <a:buNone/>
              <a:defRPr/>
            </a:lvl2pPr>
            <a:lvl3pPr lvl="2" algn="l">
              <a:lnSpc>
                <a:spcPct val="90000"/>
              </a:lnSpc>
              <a:spcBef>
                <a:spcPts val="0"/>
              </a:spcBef>
              <a:spcAft>
                <a:spcPts val="0"/>
              </a:spcAft>
              <a:buClr>
                <a:srgbClr val="2F2B37"/>
              </a:buClr>
              <a:buSzPts val="1800"/>
              <a:buNone/>
              <a:defRPr/>
            </a:lvl3pPr>
            <a:lvl4pPr lvl="3" algn="l">
              <a:lnSpc>
                <a:spcPct val="90000"/>
              </a:lnSpc>
              <a:spcBef>
                <a:spcPts val="0"/>
              </a:spcBef>
              <a:spcAft>
                <a:spcPts val="0"/>
              </a:spcAft>
              <a:buClr>
                <a:srgbClr val="2F2B37"/>
              </a:buClr>
              <a:buSzPts val="1800"/>
              <a:buNone/>
              <a:defRPr/>
            </a:lvl4pPr>
            <a:lvl5pPr lvl="4" algn="l">
              <a:lnSpc>
                <a:spcPct val="90000"/>
              </a:lnSpc>
              <a:spcBef>
                <a:spcPts val="0"/>
              </a:spcBef>
              <a:spcAft>
                <a:spcPts val="0"/>
              </a:spcAft>
              <a:buClr>
                <a:srgbClr val="2F2B37"/>
              </a:buClr>
              <a:buSzPts val="1800"/>
              <a:buNone/>
              <a:defRPr/>
            </a:lvl5pPr>
            <a:lvl6pPr lvl="5" algn="l">
              <a:lnSpc>
                <a:spcPct val="90000"/>
              </a:lnSpc>
              <a:spcBef>
                <a:spcPts val="0"/>
              </a:spcBef>
              <a:spcAft>
                <a:spcPts val="0"/>
              </a:spcAft>
              <a:buClr>
                <a:srgbClr val="2F2B37"/>
              </a:buClr>
              <a:buSzPts val="1800"/>
              <a:buNone/>
              <a:defRPr/>
            </a:lvl6pPr>
            <a:lvl7pPr lvl="6" algn="l">
              <a:lnSpc>
                <a:spcPct val="90000"/>
              </a:lnSpc>
              <a:spcBef>
                <a:spcPts val="0"/>
              </a:spcBef>
              <a:spcAft>
                <a:spcPts val="0"/>
              </a:spcAft>
              <a:buClr>
                <a:srgbClr val="2F2B37"/>
              </a:buClr>
              <a:buSzPts val="1800"/>
              <a:buNone/>
              <a:defRPr/>
            </a:lvl7pPr>
            <a:lvl8pPr lvl="7" algn="l">
              <a:lnSpc>
                <a:spcPct val="90000"/>
              </a:lnSpc>
              <a:spcBef>
                <a:spcPts val="0"/>
              </a:spcBef>
              <a:spcAft>
                <a:spcPts val="0"/>
              </a:spcAft>
              <a:buClr>
                <a:srgbClr val="2F2B37"/>
              </a:buClr>
              <a:buSzPts val="1800"/>
              <a:buNone/>
              <a:defRPr/>
            </a:lvl8pPr>
            <a:lvl9pPr lvl="8" algn="l">
              <a:lnSpc>
                <a:spcPct val="90000"/>
              </a:lnSpc>
              <a:spcBef>
                <a:spcPts val="0"/>
              </a:spcBef>
              <a:spcAft>
                <a:spcPts val="0"/>
              </a:spcAft>
              <a:buClr>
                <a:srgbClr val="2F2B37"/>
              </a:buClr>
              <a:buSzPts val="1800"/>
              <a:buNone/>
              <a:defRPr/>
            </a:lvl9pPr>
          </a:lstStyle>
          <a:p>
            <a:endParaRPr/>
          </a:p>
        </p:txBody>
      </p:sp>
      <p:sp>
        <p:nvSpPr>
          <p:cNvPr id="67" name="Google Shape;67;p27"/>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1405466" y="1079500"/>
            <a:ext cx="21336001" cy="1433163"/>
          </a:xfrm>
          <a:prstGeom prst="rect">
            <a:avLst/>
          </a:prstGeom>
          <a:noFill/>
          <a:ln>
            <a:noFill/>
          </a:ln>
        </p:spPr>
        <p:txBody>
          <a:bodyPr spcFirstLastPara="1" wrap="square" lIns="50800" tIns="50800" rIns="50800" bIns="50800" anchor="t" anchorCtr="0">
            <a:normAutofit/>
          </a:bodyPr>
          <a:lstStyle>
            <a:lvl1pPr marR="0" lvl="0" algn="l" rtl="0">
              <a:lnSpc>
                <a:spcPct val="90000"/>
              </a:lnSpc>
              <a:spcBef>
                <a:spcPts val="0"/>
              </a:spcBef>
              <a:spcAft>
                <a:spcPts val="0"/>
              </a:spcAft>
              <a:buClr>
                <a:srgbClr val="2F2B37"/>
              </a:buClr>
              <a:buSzPts val="85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1pPr>
            <a:lvl2pPr marR="0" lvl="1" algn="l" rtl="0">
              <a:lnSpc>
                <a:spcPct val="90000"/>
              </a:lnSpc>
              <a:spcBef>
                <a:spcPts val="0"/>
              </a:spcBef>
              <a:spcAft>
                <a:spcPts val="0"/>
              </a:spcAft>
              <a:buClr>
                <a:srgbClr val="2F2B37"/>
              </a:buClr>
              <a:buSzPts val="85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2pPr>
            <a:lvl3pPr marR="0" lvl="2" algn="l" rtl="0">
              <a:lnSpc>
                <a:spcPct val="90000"/>
              </a:lnSpc>
              <a:spcBef>
                <a:spcPts val="0"/>
              </a:spcBef>
              <a:spcAft>
                <a:spcPts val="0"/>
              </a:spcAft>
              <a:buClr>
                <a:srgbClr val="2F2B37"/>
              </a:buClr>
              <a:buSzPts val="85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3pPr>
            <a:lvl4pPr marR="0" lvl="3" algn="l" rtl="0">
              <a:lnSpc>
                <a:spcPct val="90000"/>
              </a:lnSpc>
              <a:spcBef>
                <a:spcPts val="0"/>
              </a:spcBef>
              <a:spcAft>
                <a:spcPts val="0"/>
              </a:spcAft>
              <a:buClr>
                <a:srgbClr val="2F2B37"/>
              </a:buClr>
              <a:buSzPts val="85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4pPr>
            <a:lvl5pPr marR="0" lvl="4" algn="l" rtl="0">
              <a:lnSpc>
                <a:spcPct val="90000"/>
              </a:lnSpc>
              <a:spcBef>
                <a:spcPts val="0"/>
              </a:spcBef>
              <a:spcAft>
                <a:spcPts val="0"/>
              </a:spcAft>
              <a:buClr>
                <a:srgbClr val="2F2B37"/>
              </a:buClr>
              <a:buSzPts val="85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5pPr>
            <a:lvl6pPr marR="0" lvl="5" algn="l" rtl="0">
              <a:lnSpc>
                <a:spcPct val="90000"/>
              </a:lnSpc>
              <a:spcBef>
                <a:spcPts val="0"/>
              </a:spcBef>
              <a:spcAft>
                <a:spcPts val="0"/>
              </a:spcAft>
              <a:buClr>
                <a:srgbClr val="2F2B37"/>
              </a:buClr>
              <a:buSzPts val="85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6pPr>
            <a:lvl7pPr marR="0" lvl="6" algn="l" rtl="0">
              <a:lnSpc>
                <a:spcPct val="90000"/>
              </a:lnSpc>
              <a:spcBef>
                <a:spcPts val="0"/>
              </a:spcBef>
              <a:spcAft>
                <a:spcPts val="0"/>
              </a:spcAft>
              <a:buClr>
                <a:srgbClr val="2F2B37"/>
              </a:buClr>
              <a:buSzPts val="85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7pPr>
            <a:lvl8pPr marR="0" lvl="7" algn="l" rtl="0">
              <a:lnSpc>
                <a:spcPct val="90000"/>
              </a:lnSpc>
              <a:spcBef>
                <a:spcPts val="0"/>
              </a:spcBef>
              <a:spcAft>
                <a:spcPts val="0"/>
              </a:spcAft>
              <a:buClr>
                <a:srgbClr val="2F2B37"/>
              </a:buClr>
              <a:buSzPts val="85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8pPr>
            <a:lvl9pPr marR="0" lvl="8" algn="l" rtl="0">
              <a:lnSpc>
                <a:spcPct val="90000"/>
              </a:lnSpc>
              <a:spcBef>
                <a:spcPts val="0"/>
              </a:spcBef>
              <a:spcAft>
                <a:spcPts val="0"/>
              </a:spcAft>
              <a:buClr>
                <a:srgbClr val="2F2B37"/>
              </a:buClr>
              <a:buSzPts val="85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9pPr>
          </a:lstStyle>
          <a:p>
            <a:endParaRPr/>
          </a:p>
        </p:txBody>
      </p:sp>
      <p:sp>
        <p:nvSpPr>
          <p:cNvPr id="7" name="Google Shape;7;p18"/>
          <p:cNvSpPr txBox="1">
            <a:spLocks noGrp="1"/>
          </p:cNvSpPr>
          <p:nvPr>
            <p:ph type="body" idx="1"/>
          </p:nvPr>
        </p:nvSpPr>
        <p:spPr>
          <a:xfrm>
            <a:off x="1524000" y="3295487"/>
            <a:ext cx="21336000" cy="8545474"/>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100000"/>
              </a:lnSpc>
              <a:spcBef>
                <a:spcPts val="2400"/>
              </a:spcBef>
              <a:spcAft>
                <a:spcPts val="0"/>
              </a:spcAft>
              <a:buClr>
                <a:srgbClr val="2F2B37"/>
              </a:buClr>
              <a:buSzPts val="3600"/>
              <a:buFont typeface="IBM Plex Sans"/>
              <a:buNone/>
              <a:defRPr sz="3600" b="0" i="0" u="none" strike="noStrike" cap="none">
                <a:solidFill>
                  <a:srgbClr val="2F2B37"/>
                </a:solidFill>
                <a:latin typeface="IBM Plex Sans"/>
                <a:ea typeface="IBM Plex Sans"/>
                <a:cs typeface="IBM Plex Sans"/>
                <a:sym typeface="IBM Plex Sans"/>
              </a:defRPr>
            </a:lvl1pPr>
            <a:lvl2pPr marL="914400" marR="0" lvl="1" indent="-228600" algn="l" rtl="0">
              <a:lnSpc>
                <a:spcPct val="100000"/>
              </a:lnSpc>
              <a:spcBef>
                <a:spcPts val="2400"/>
              </a:spcBef>
              <a:spcAft>
                <a:spcPts val="0"/>
              </a:spcAft>
              <a:buClr>
                <a:srgbClr val="2F2B37"/>
              </a:buClr>
              <a:buSzPts val="3600"/>
              <a:buFont typeface="IBM Plex Sans"/>
              <a:buNone/>
              <a:defRPr sz="3600" b="0" i="0" u="none" strike="noStrike" cap="none">
                <a:solidFill>
                  <a:srgbClr val="2F2B37"/>
                </a:solidFill>
                <a:latin typeface="IBM Plex Sans"/>
                <a:ea typeface="IBM Plex Sans"/>
                <a:cs typeface="IBM Plex Sans"/>
                <a:sym typeface="IBM Plex Sans"/>
              </a:defRPr>
            </a:lvl2pPr>
            <a:lvl3pPr marL="1371600" marR="0" lvl="2" indent="-228600" algn="l" rtl="0">
              <a:lnSpc>
                <a:spcPct val="100000"/>
              </a:lnSpc>
              <a:spcBef>
                <a:spcPts val="2400"/>
              </a:spcBef>
              <a:spcAft>
                <a:spcPts val="0"/>
              </a:spcAft>
              <a:buClr>
                <a:srgbClr val="2F2B37"/>
              </a:buClr>
              <a:buSzPts val="3600"/>
              <a:buFont typeface="IBM Plex Sans"/>
              <a:buNone/>
              <a:defRPr sz="3600" b="0" i="0" u="none" strike="noStrike" cap="none">
                <a:solidFill>
                  <a:srgbClr val="2F2B37"/>
                </a:solidFill>
                <a:latin typeface="IBM Plex Sans"/>
                <a:ea typeface="IBM Plex Sans"/>
                <a:cs typeface="IBM Plex Sans"/>
                <a:sym typeface="IBM Plex Sans"/>
              </a:defRPr>
            </a:lvl3pPr>
            <a:lvl4pPr marL="1828800" marR="0" lvl="3" indent="-228600" algn="l" rtl="0">
              <a:lnSpc>
                <a:spcPct val="100000"/>
              </a:lnSpc>
              <a:spcBef>
                <a:spcPts val="2400"/>
              </a:spcBef>
              <a:spcAft>
                <a:spcPts val="0"/>
              </a:spcAft>
              <a:buClr>
                <a:srgbClr val="2F2B37"/>
              </a:buClr>
              <a:buSzPts val="3600"/>
              <a:buFont typeface="IBM Plex Sans"/>
              <a:buNone/>
              <a:defRPr sz="3600" b="0" i="0" u="none" strike="noStrike" cap="none">
                <a:solidFill>
                  <a:srgbClr val="2F2B37"/>
                </a:solidFill>
                <a:latin typeface="IBM Plex Sans"/>
                <a:ea typeface="IBM Plex Sans"/>
                <a:cs typeface="IBM Plex Sans"/>
                <a:sym typeface="IBM Plex Sans"/>
              </a:defRPr>
            </a:lvl4pPr>
            <a:lvl5pPr marL="2286000" marR="0" lvl="4" indent="-228600" algn="l" rtl="0">
              <a:lnSpc>
                <a:spcPct val="100000"/>
              </a:lnSpc>
              <a:spcBef>
                <a:spcPts val="2400"/>
              </a:spcBef>
              <a:spcAft>
                <a:spcPts val="0"/>
              </a:spcAft>
              <a:buClr>
                <a:srgbClr val="2F2B37"/>
              </a:buClr>
              <a:buSzPts val="3600"/>
              <a:buFont typeface="IBM Plex Sans"/>
              <a:buNone/>
              <a:defRPr sz="3600" b="0" i="0" u="none" strike="noStrike" cap="none">
                <a:solidFill>
                  <a:srgbClr val="2F2B37"/>
                </a:solidFill>
                <a:latin typeface="IBM Plex Sans"/>
                <a:ea typeface="IBM Plex Sans"/>
                <a:cs typeface="IBM Plex Sans"/>
                <a:sym typeface="IBM Plex Sans"/>
              </a:defRPr>
            </a:lvl5pPr>
            <a:lvl6pPr marL="2743200" marR="0" lvl="5" indent="-228600" algn="l" rtl="0">
              <a:lnSpc>
                <a:spcPct val="100000"/>
              </a:lnSpc>
              <a:spcBef>
                <a:spcPts val="2400"/>
              </a:spcBef>
              <a:spcAft>
                <a:spcPts val="0"/>
              </a:spcAft>
              <a:buClr>
                <a:srgbClr val="2F2B37"/>
              </a:buClr>
              <a:buSzPts val="3600"/>
              <a:buFont typeface="IBM Plex Sans"/>
              <a:buNone/>
              <a:defRPr sz="3600" b="0" i="0" u="none" strike="noStrike" cap="none">
                <a:solidFill>
                  <a:srgbClr val="2F2B37"/>
                </a:solidFill>
                <a:latin typeface="IBM Plex Sans"/>
                <a:ea typeface="IBM Plex Sans"/>
                <a:cs typeface="IBM Plex Sans"/>
                <a:sym typeface="IBM Plex Sans"/>
              </a:defRPr>
            </a:lvl6pPr>
            <a:lvl7pPr marL="3200400" marR="0" lvl="6" indent="-228600" algn="l" rtl="0">
              <a:lnSpc>
                <a:spcPct val="100000"/>
              </a:lnSpc>
              <a:spcBef>
                <a:spcPts val="2400"/>
              </a:spcBef>
              <a:spcAft>
                <a:spcPts val="0"/>
              </a:spcAft>
              <a:buClr>
                <a:srgbClr val="2F2B37"/>
              </a:buClr>
              <a:buSzPts val="3600"/>
              <a:buFont typeface="IBM Plex Sans"/>
              <a:buNone/>
              <a:defRPr sz="3600" b="0" i="0" u="none" strike="noStrike" cap="none">
                <a:solidFill>
                  <a:srgbClr val="2F2B37"/>
                </a:solidFill>
                <a:latin typeface="IBM Plex Sans"/>
                <a:ea typeface="IBM Plex Sans"/>
                <a:cs typeface="IBM Plex Sans"/>
                <a:sym typeface="IBM Plex Sans"/>
              </a:defRPr>
            </a:lvl7pPr>
            <a:lvl8pPr marL="3657600" marR="0" lvl="7" indent="-228600" algn="l" rtl="0">
              <a:lnSpc>
                <a:spcPct val="100000"/>
              </a:lnSpc>
              <a:spcBef>
                <a:spcPts val="2400"/>
              </a:spcBef>
              <a:spcAft>
                <a:spcPts val="0"/>
              </a:spcAft>
              <a:buClr>
                <a:srgbClr val="2F2B37"/>
              </a:buClr>
              <a:buSzPts val="3600"/>
              <a:buFont typeface="IBM Plex Sans"/>
              <a:buNone/>
              <a:defRPr sz="3600" b="0" i="0" u="none" strike="noStrike" cap="none">
                <a:solidFill>
                  <a:srgbClr val="2F2B37"/>
                </a:solidFill>
                <a:latin typeface="IBM Plex Sans"/>
                <a:ea typeface="IBM Plex Sans"/>
                <a:cs typeface="IBM Plex Sans"/>
                <a:sym typeface="IBM Plex Sans"/>
              </a:defRPr>
            </a:lvl8pPr>
            <a:lvl9pPr marL="4114800" marR="0" lvl="8" indent="-228600" algn="l" rtl="0">
              <a:lnSpc>
                <a:spcPct val="100000"/>
              </a:lnSpc>
              <a:spcBef>
                <a:spcPts val="2400"/>
              </a:spcBef>
              <a:spcAft>
                <a:spcPts val="0"/>
              </a:spcAft>
              <a:buClr>
                <a:srgbClr val="2F2B37"/>
              </a:buClr>
              <a:buSzPts val="3600"/>
              <a:buFont typeface="IBM Plex Sans"/>
              <a:buNone/>
              <a:defRPr sz="3600" b="0" i="0" u="none" strike="noStrike" cap="none">
                <a:solidFill>
                  <a:srgbClr val="2F2B37"/>
                </a:solidFill>
                <a:latin typeface="IBM Plex Sans"/>
                <a:ea typeface="IBM Plex Sans"/>
                <a:cs typeface="IBM Plex Sans"/>
                <a:sym typeface="IBM Plex Sans"/>
              </a:defRPr>
            </a:lvl9pPr>
          </a:lstStyle>
          <a:p>
            <a:endParaRPr/>
          </a:p>
        </p:txBody>
      </p:sp>
      <p:sp>
        <p:nvSpPr>
          <p:cNvPr id="8" name="Google Shape;8;p1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sz="1400">
              <a:latin typeface="Arial"/>
              <a:ea typeface="Arial"/>
              <a:cs typeface="Arial"/>
              <a:sym typeface="Arial"/>
            </a:endParaRPr>
          </a:p>
        </p:txBody>
      </p:sp>
      <p:pic>
        <p:nvPicPr>
          <p:cNvPr id="9" name="Google Shape;9;p18"/>
          <p:cNvPicPr preferRelativeResize="0"/>
          <p:nvPr/>
        </p:nvPicPr>
        <p:blipFill>
          <a:blip r:embed="rId21">
            <a:alphaModFix/>
          </a:blip>
          <a:stretch>
            <a:fillRect/>
          </a:stretch>
        </p:blipFill>
        <p:spPr>
          <a:xfrm>
            <a:off x="1383475" y="11751875"/>
            <a:ext cx="3165226" cy="6659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www.apple.com/accessibility/" TargetMode="External"/><Relationship Id="rId5" Type="http://schemas.openxmlformats.org/officeDocument/2006/relationships/hyperlink" Target="https://www.playstation.com/en-us/games/the-last-of-us-part-ii/accessibility/" TargetMode="Externa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hyperlink" Target="https://science.nasa.gov/image-detail/stsci-01ga76rm0c11w977jrhgj5j26x-2/"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21.svg"/></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svg"/><Relationship Id="rId9" Type="http://schemas.openxmlformats.org/officeDocument/2006/relationships/image" Target="../media/image21.sv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svg"/><Relationship Id="rId9" Type="http://schemas.openxmlformats.org/officeDocument/2006/relationships/image" Target="../media/image21.svg"/></Relationships>
</file>

<file path=ppt/slides/_rels/slide3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sv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44.sv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46.sv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44.sv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50.svg"/><Relationship Id="rId10"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image" Target="../media/image46.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2.sv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image" Target="../media/image37.svg"/></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6.png"/><Relationship Id="rId7" Type="http://schemas.openxmlformats.org/officeDocument/2006/relationships/image" Target="../media/image52.sv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image" Target="../media/image37.svg"/><Relationship Id="rId9" Type="http://schemas.openxmlformats.org/officeDocument/2006/relationships/image" Target="../media/image54.svg"/></Relationships>
</file>

<file path=ppt/slides/_rels/slide4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6.png"/><Relationship Id="rId7" Type="http://schemas.openxmlformats.org/officeDocument/2006/relationships/image" Target="../media/image52.sv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6.png"/><Relationship Id="rId10" Type="http://schemas.openxmlformats.org/officeDocument/2006/relationships/image" Target="../media/image55.png"/><Relationship Id="rId4" Type="http://schemas.openxmlformats.org/officeDocument/2006/relationships/image" Target="../media/image37.svg"/><Relationship Id="rId9" Type="http://schemas.openxmlformats.org/officeDocument/2006/relationships/image" Target="../media/image54.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36.png"/><Relationship Id="rId7" Type="http://schemas.openxmlformats.org/officeDocument/2006/relationships/image" Target="../media/image58.svg"/><Relationship Id="rId12"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54.svg"/><Relationship Id="rId5" Type="http://schemas.openxmlformats.org/officeDocument/2006/relationships/image" Target="../media/image6.png"/><Relationship Id="rId10" Type="http://schemas.openxmlformats.org/officeDocument/2006/relationships/image" Target="../media/image53.png"/><Relationship Id="rId4" Type="http://schemas.openxmlformats.org/officeDocument/2006/relationships/image" Target="../media/image37.svg"/><Relationship Id="rId9" Type="http://schemas.openxmlformats.org/officeDocument/2006/relationships/image" Target="../media/image52.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39.sv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3.png"/><Relationship Id="rId4"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39.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dl.acm.org/doi/pdf/10.1145/3430263.3452432"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
          <p:cNvSpPr txBox="1">
            <a:spLocks noGrp="1"/>
          </p:cNvSpPr>
          <p:nvPr>
            <p:ph type="ctrTitle" idx="4294967295"/>
          </p:nvPr>
        </p:nvSpPr>
        <p:spPr>
          <a:xfrm>
            <a:off x="1206500" y="5528737"/>
            <a:ext cx="12319000" cy="4648201"/>
          </a:xfrm>
          <a:prstGeom prst="rect">
            <a:avLst/>
          </a:prstGeom>
          <a:noFill/>
          <a:ln>
            <a:noFill/>
          </a:ln>
        </p:spPr>
        <p:txBody>
          <a:bodyPr spcFirstLastPara="1" wrap="square" lIns="50800" tIns="50800" rIns="50800" bIns="50800" anchor="b" anchorCtr="0">
            <a:normAutofit/>
          </a:bodyPr>
          <a:lstStyle/>
          <a:p>
            <a:pPr>
              <a:lnSpc>
                <a:spcPct val="80000"/>
              </a:lnSpc>
            </a:pPr>
            <a:r>
              <a:rPr lang="en-US" sz="9600">
                <a:sym typeface="IBM Plex Sans"/>
              </a:rPr>
              <a:t>Personalization of Accessible Charts and Graphs</a:t>
            </a:r>
            <a:endParaRPr lang="nb-NO"/>
          </a:p>
        </p:txBody>
      </p:sp>
      <p:sp>
        <p:nvSpPr>
          <p:cNvPr id="131" name="Google Shape;131;p1"/>
          <p:cNvSpPr txBox="1">
            <a:spLocks noGrp="1"/>
          </p:cNvSpPr>
          <p:nvPr>
            <p:ph type="body" idx="1"/>
          </p:nvPr>
        </p:nvSpPr>
        <p:spPr>
          <a:xfrm>
            <a:off x="1203267" y="1106137"/>
            <a:ext cx="12023278" cy="3017158"/>
          </a:xfrm>
          <a:prstGeom prst="rect">
            <a:avLst/>
          </a:prstGeom>
          <a:noFill/>
          <a:ln>
            <a:noFill/>
          </a:ln>
        </p:spPr>
        <p:txBody>
          <a:bodyPr spcFirstLastPara="1" wrap="square" lIns="45700" tIns="45700" rIns="45700" bIns="45700" anchor="t" anchorCtr="0">
            <a:normAutofit/>
          </a:bodyPr>
          <a:lstStyle/>
          <a:p>
            <a:r>
              <a:rPr lang="en-US" sz="3350"/>
              <a:t>Marita </a:t>
            </a:r>
            <a:r>
              <a:rPr lang="en-US" sz="3350" err="1"/>
              <a:t>Vindedal</a:t>
            </a:r>
          </a:p>
          <a:p>
            <a:r>
              <a:rPr lang="en-US" sz="3300"/>
              <a:t>Ted Gies</a:t>
            </a:r>
            <a:endParaRPr lang="en-US"/>
          </a:p>
          <a:p>
            <a:r>
              <a:rPr lang="en-US" sz="3300"/>
              <a:t>Frank Elavsky</a:t>
            </a:r>
          </a:p>
          <a:p>
            <a:r>
              <a:rPr lang="en-US" sz="3350"/>
              <a:t>Øystein Moseng</a:t>
            </a:r>
            <a:endParaRPr sz="3350"/>
          </a:p>
        </p:txBody>
      </p:sp>
      <p:pic>
        <p:nvPicPr>
          <p:cNvPr id="132" name="Google Shape;132;p1" descr="Bowl of pappardelle pasta with parsley butter, roasted hazelnuts and shaved parmesan cheese"/>
          <p:cNvPicPr preferRelativeResize="0">
            <a:picLocks noGrp="1"/>
          </p:cNvPicPr>
          <p:nvPr>
            <p:ph type="pic" idx="2"/>
          </p:nvPr>
        </p:nvPicPr>
        <p:blipFill rotWithShape="1">
          <a:blip r:embed="rId3">
            <a:alphaModFix/>
          </a:blip>
          <a:srcRect/>
          <a:stretch/>
        </p:blipFill>
        <p:spPr>
          <a:xfrm>
            <a:off x="14224000" y="0"/>
            <a:ext cx="10160000" cy="10160000"/>
          </a:xfrm>
          <a:prstGeom prst="rect">
            <a:avLst/>
          </a:prstGeom>
          <a:noFill/>
          <a:ln>
            <a:noFill/>
          </a:ln>
        </p:spPr>
      </p:pic>
      <p:sp>
        <p:nvSpPr>
          <p:cNvPr id="133" name="Google Shape;133;p1"/>
          <p:cNvSpPr txBox="1">
            <a:spLocks noGrp="1"/>
          </p:cNvSpPr>
          <p:nvPr>
            <p:ph type="body" idx="3"/>
          </p:nvPr>
        </p:nvSpPr>
        <p:spPr>
          <a:xfrm>
            <a:off x="1053344" y="10498716"/>
            <a:ext cx="12319000" cy="1579920"/>
          </a:xfrm>
          <a:prstGeom prst="rect">
            <a:avLst/>
          </a:prstGeom>
          <a:noFill/>
          <a:ln>
            <a:noFill/>
          </a:ln>
        </p:spPr>
        <p:txBody>
          <a:bodyPr spcFirstLastPara="1" wrap="square" lIns="50800" tIns="50800" rIns="50800" bIns="50800" anchor="ctr" anchorCtr="0">
            <a:spAutoFit/>
          </a:bodyPr>
          <a:lstStyle/>
          <a:p>
            <a:r>
              <a:rPr lang="en-US">
                <a:solidFill>
                  <a:srgbClr val="002060"/>
                </a:solidFill>
              </a:rPr>
              <a:t>CSUN 2025</a:t>
            </a:r>
            <a:endParaRPr lang="nb-NO">
              <a:solidFill>
                <a:srgbClr val="002060"/>
              </a:solidFill>
            </a:endParaRPr>
          </a:p>
          <a:p>
            <a:r>
              <a:rPr lang="en-US">
                <a:solidFill>
                  <a:srgbClr val="002060"/>
                </a:solidFill>
              </a:rPr>
              <a:t>12 March 2025 2:20 PT</a:t>
            </a:r>
          </a:p>
          <a:p>
            <a:r>
              <a:rPr lang="en-US">
                <a:solidFill>
                  <a:srgbClr val="002060"/>
                </a:solidFill>
              </a:rPr>
              <a:t>Grand GH</a:t>
            </a:r>
            <a:endParaRPr>
              <a:solidFill>
                <a:srgbClr val="002060"/>
              </a:solidFill>
            </a:endParaRPr>
          </a:p>
        </p:txBody>
      </p:sp>
      <p:sp>
        <p:nvSpPr>
          <p:cNvPr id="134" name="Google Shape;134;p1"/>
          <p:cNvSpPr/>
          <p:nvPr/>
        </p:nvSpPr>
        <p:spPr>
          <a:xfrm>
            <a:off x="15613659" y="6515100"/>
            <a:ext cx="7380680" cy="1847060"/>
          </a:xfrm>
          <a:prstGeom prst="rect">
            <a:avLst/>
          </a:prstGeom>
          <a:solidFill>
            <a:srgbClr val="32746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en-US" sz="3200" b="0" i="0" u="none" strike="noStrike" cap="none">
                <a:solidFill>
                  <a:srgbClr val="FFFFFF"/>
                </a:solidFill>
                <a:latin typeface="Helvetica Neue"/>
                <a:ea typeface="Helvetica Neue"/>
                <a:cs typeface="Helvetica Neue"/>
                <a:sym typeface="Helvetica Neue"/>
              </a:rPr>
              <a:t>Customized icon/illustration</a:t>
            </a:r>
            <a:endParaRPr/>
          </a:p>
          <a:p>
            <a:pPr marL="0" marR="0" lvl="0" indent="0" algn="ctr" rtl="0">
              <a:lnSpc>
                <a:spcPct val="100000"/>
              </a:lnSpc>
              <a:spcBef>
                <a:spcPts val="0"/>
              </a:spcBef>
              <a:spcAft>
                <a:spcPts val="0"/>
              </a:spcAft>
              <a:buClr>
                <a:srgbClr val="FFFFFF"/>
              </a:buClr>
              <a:buSzPts val="3200"/>
              <a:buFont typeface="Helvetica Neue"/>
              <a:buNone/>
            </a:pPr>
            <a:r>
              <a:rPr lang="en-US" sz="3200" b="0" i="0" u="none" strike="noStrike" cap="none">
                <a:solidFill>
                  <a:srgbClr val="FFFFFF"/>
                </a:solidFill>
                <a:latin typeface="Helvetica Neue"/>
                <a:ea typeface="Helvetica Neue"/>
                <a:cs typeface="Helvetica Neue"/>
                <a:sym typeface="Helvetica Neue"/>
              </a:rPr>
              <a:t>or, an image of Chart / Photo</a:t>
            </a:r>
            <a:endParaRPr/>
          </a:p>
        </p:txBody>
      </p:sp>
      <p:pic>
        <p:nvPicPr>
          <p:cNvPr id="4" name="Picture 3" descr="Elsevier logo">
            <a:extLst>
              <a:ext uri="{FF2B5EF4-FFF2-40B4-BE49-F238E27FC236}">
                <a16:creationId xmlns:a16="http://schemas.microsoft.com/office/drawing/2014/main" id="{EDA6EB52-3A7E-C820-60CB-E42F72878A86}"/>
              </a:ext>
            </a:extLst>
          </p:cNvPr>
          <p:cNvPicPr>
            <a:picLocks noChangeAspect="1"/>
          </p:cNvPicPr>
          <p:nvPr/>
        </p:nvPicPr>
        <p:blipFill>
          <a:blip r:embed="rId4"/>
          <a:srcRect l="830" t="806" r="415" b="2016"/>
          <a:stretch/>
        </p:blipFill>
        <p:spPr>
          <a:xfrm>
            <a:off x="20240317" y="10724815"/>
            <a:ext cx="1969632" cy="2095384"/>
          </a:xfrm>
          <a:prstGeom prst="rect">
            <a:avLst/>
          </a:prstGeom>
          <a:ln>
            <a:noFill/>
          </a:ln>
        </p:spPr>
      </p:pic>
      <p:pic>
        <p:nvPicPr>
          <p:cNvPr id="2" name="Picture 1" descr="Human-Computer Interaction Institute (HCII) logo">
            <a:extLst>
              <a:ext uri="{FF2B5EF4-FFF2-40B4-BE49-F238E27FC236}">
                <a16:creationId xmlns:a16="http://schemas.microsoft.com/office/drawing/2014/main" id="{804D0FF8-6D59-DD18-2348-CB09A6AD3E82}"/>
              </a:ext>
            </a:extLst>
          </p:cNvPr>
          <p:cNvPicPr>
            <a:picLocks noChangeAspect="1"/>
          </p:cNvPicPr>
          <p:nvPr/>
        </p:nvPicPr>
        <p:blipFill>
          <a:blip r:embed="rId5"/>
          <a:stretch>
            <a:fillRect/>
          </a:stretch>
        </p:blipFill>
        <p:spPr>
          <a:xfrm>
            <a:off x="14223442" y="11931234"/>
            <a:ext cx="2853881" cy="1426206"/>
          </a:xfrm>
          <a:prstGeom prst="rect">
            <a:avLst/>
          </a:prstGeom>
        </p:spPr>
      </p:pic>
      <p:pic>
        <p:nvPicPr>
          <p:cNvPr id="3" name="Bilde 2">
            <a:extLst>
              <a:ext uri="{FF2B5EF4-FFF2-40B4-BE49-F238E27FC236}">
                <a16:creationId xmlns:a16="http://schemas.microsoft.com/office/drawing/2014/main" id="{512D2FAC-6F1C-3B63-FAFD-6C777AE36E0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208151" y="20"/>
            <a:ext cx="10156899" cy="101536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7E8AFFB-535B-9758-B019-F69365578873}"/>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B28FE40F-7822-EE86-FCA9-D61DC494D5B1}"/>
              </a:ext>
            </a:extLst>
          </p:cNvPr>
          <p:cNvSpPr txBox="1">
            <a:spLocks noGrp="1"/>
          </p:cNvSpPr>
          <p:nvPr>
            <p:ph type="title"/>
          </p:nvPr>
        </p:nvSpPr>
        <p:spPr>
          <a:xfrm>
            <a:off x="1524000" y="1079500"/>
            <a:ext cx="18787962" cy="1425455"/>
          </a:xfrm>
          <a:prstGeom prst="rect">
            <a:avLst/>
          </a:prstGeom>
          <a:noFill/>
          <a:ln>
            <a:noFill/>
          </a:ln>
        </p:spPr>
        <p:txBody>
          <a:bodyPr spcFirstLastPara="1" wrap="square" lIns="50800" tIns="50800" rIns="50800" bIns="50800" anchor="t" anchorCtr="0">
            <a:normAutofit/>
          </a:bodyPr>
          <a:lstStyle/>
          <a:p>
            <a:r>
              <a:rPr lang="en-US" sz="8050"/>
              <a:t>Teaching accessibility and visualization</a:t>
            </a:r>
            <a:endParaRPr lang="en-US"/>
          </a:p>
        </p:txBody>
      </p:sp>
      <p:pic>
        <p:nvPicPr>
          <p:cNvPr id="8" name="Picture 7" descr="Frank, a white man in a black shirt and tan slacks, standing in front of a screen, laughing. The screen says Looking to the future of accessible data interfaces.">
            <a:extLst>
              <a:ext uri="{FF2B5EF4-FFF2-40B4-BE49-F238E27FC236}">
                <a16:creationId xmlns:a16="http://schemas.microsoft.com/office/drawing/2014/main" id="{1109E8F9-C785-C00D-F65F-A9BE754F3CAB}"/>
              </a:ext>
            </a:extLst>
          </p:cNvPr>
          <p:cNvPicPr>
            <a:picLocks noChangeAspect="1"/>
          </p:cNvPicPr>
          <p:nvPr/>
        </p:nvPicPr>
        <p:blipFill>
          <a:blip r:embed="rId3"/>
          <a:stretch>
            <a:fillRect/>
          </a:stretch>
        </p:blipFill>
        <p:spPr>
          <a:xfrm>
            <a:off x="1516941" y="4446773"/>
            <a:ext cx="12192000" cy="5715000"/>
          </a:xfrm>
          <a:prstGeom prst="rect">
            <a:avLst/>
          </a:prstGeom>
          <a:ln>
            <a:noFill/>
          </a:ln>
        </p:spPr>
      </p:pic>
      <p:pic>
        <p:nvPicPr>
          <p:cNvPr id="9" name="Picture 8" descr="A map of the US filled with detected accessibility errors.">
            <a:extLst>
              <a:ext uri="{FF2B5EF4-FFF2-40B4-BE49-F238E27FC236}">
                <a16:creationId xmlns:a16="http://schemas.microsoft.com/office/drawing/2014/main" id="{16D5ED3E-4599-5C42-9973-1E93C1FC6BC7}"/>
              </a:ext>
            </a:extLst>
          </p:cNvPr>
          <p:cNvPicPr>
            <a:picLocks noChangeAspect="1"/>
          </p:cNvPicPr>
          <p:nvPr/>
        </p:nvPicPr>
        <p:blipFill>
          <a:blip r:embed="rId4"/>
          <a:stretch>
            <a:fillRect/>
          </a:stretch>
        </p:blipFill>
        <p:spPr>
          <a:xfrm>
            <a:off x="14774156" y="2746868"/>
            <a:ext cx="7258050" cy="10439400"/>
          </a:xfrm>
          <a:prstGeom prst="rect">
            <a:avLst/>
          </a:prstGeom>
          <a:ln>
            <a:noFill/>
          </a:ln>
        </p:spPr>
      </p:pic>
    </p:spTree>
    <p:extLst>
      <p:ext uri="{BB962C8B-B14F-4D97-AF65-F5344CB8AC3E}">
        <p14:creationId xmlns:p14="http://schemas.microsoft.com/office/powerpoint/2010/main" val="2987642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1B898A6-A3EE-933A-ED45-A6864F36D716}"/>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FAE2F04B-0041-6754-3D08-70F533A575C7}"/>
              </a:ext>
            </a:extLst>
          </p:cNvPr>
          <p:cNvSpPr txBox="1">
            <a:spLocks noGrp="1"/>
          </p:cNvSpPr>
          <p:nvPr>
            <p:ph type="title"/>
          </p:nvPr>
        </p:nvSpPr>
        <p:spPr>
          <a:xfrm>
            <a:off x="1524000" y="1079500"/>
            <a:ext cx="20871405" cy="1415810"/>
          </a:xfrm>
          <a:prstGeom prst="rect">
            <a:avLst/>
          </a:prstGeom>
          <a:noFill/>
          <a:ln>
            <a:noFill/>
          </a:ln>
        </p:spPr>
        <p:txBody>
          <a:bodyPr spcFirstLastPara="1" wrap="square" lIns="50800" tIns="50800" rIns="50800" bIns="50800" anchor="t" anchorCtr="0">
            <a:normAutofit fontScale="90000"/>
          </a:bodyPr>
          <a:lstStyle/>
          <a:p>
            <a:r>
              <a:rPr lang="en-US" sz="8050"/>
              <a:t>What about this visualization might be a </a:t>
            </a:r>
            <a:r>
              <a:rPr lang="en-US" sz="8050" b="1"/>
              <a:t>barrier</a:t>
            </a:r>
            <a:r>
              <a:rPr lang="en-US" sz="8050"/>
              <a:t>?</a:t>
            </a:r>
            <a:endParaRPr lang="en-US"/>
          </a:p>
        </p:txBody>
      </p:sp>
      <p:pic>
        <p:nvPicPr>
          <p:cNvPr id="6" name="Picture Placeholder 5" descr="Estimated US Energy Consumption in 2017. Sankey Diagram shown with textures and colors across the sankey flow bands.">
            <a:extLst>
              <a:ext uri="{FF2B5EF4-FFF2-40B4-BE49-F238E27FC236}">
                <a16:creationId xmlns:a16="http://schemas.microsoft.com/office/drawing/2014/main" id="{FA77799C-F0B0-DB2A-3FD3-2CA06A9BF164}"/>
              </a:ext>
            </a:extLst>
          </p:cNvPr>
          <p:cNvPicPr>
            <a:picLocks noGrp="1" noChangeAspect="1"/>
          </p:cNvPicPr>
          <p:nvPr>
            <p:ph type="pic" idx="3"/>
          </p:nvPr>
        </p:nvPicPr>
        <p:blipFill>
          <a:blip r:embed="rId3"/>
          <a:srcRect t="4236" r="47" b="2686"/>
          <a:stretch/>
        </p:blipFill>
        <p:spPr>
          <a:xfrm>
            <a:off x="1522704" y="2956367"/>
            <a:ext cx="20266752" cy="8692273"/>
          </a:xfrm>
        </p:spPr>
      </p:pic>
      <p:sp>
        <p:nvSpPr>
          <p:cNvPr id="3" name="Text Placeholder 2">
            <a:extLst>
              <a:ext uri="{FF2B5EF4-FFF2-40B4-BE49-F238E27FC236}">
                <a16:creationId xmlns:a16="http://schemas.microsoft.com/office/drawing/2014/main" id="{297FC6F4-E89F-CDCB-0308-C290404A6A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75510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4AD24DA-4243-287E-7819-811739FDADB9}"/>
            </a:ext>
          </a:extLst>
        </p:cNvPr>
        <p:cNvGrpSpPr/>
        <p:nvPr/>
      </p:nvGrpSpPr>
      <p:grpSpPr>
        <a:xfrm>
          <a:off x="0" y="0"/>
          <a:ext cx="0" cy="0"/>
          <a:chOff x="0" y="0"/>
          <a:chExt cx="0" cy="0"/>
        </a:xfrm>
      </p:grpSpPr>
      <p:pic>
        <p:nvPicPr>
          <p:cNvPr id="6" name="Picture Placeholder 5" descr="Estimated US Energy Consumption in 2017. Sankey Diagram shown with textures and colors across the sankey flow bands.">
            <a:extLst>
              <a:ext uri="{FF2B5EF4-FFF2-40B4-BE49-F238E27FC236}">
                <a16:creationId xmlns:a16="http://schemas.microsoft.com/office/drawing/2014/main" id="{2EF4AD36-D99F-AA90-C158-A794C1662CD3}"/>
              </a:ext>
            </a:extLst>
          </p:cNvPr>
          <p:cNvPicPr>
            <a:picLocks noGrp="1" noChangeAspect="1"/>
          </p:cNvPicPr>
          <p:nvPr>
            <p:ph type="pic" idx="3"/>
          </p:nvPr>
        </p:nvPicPr>
        <p:blipFill>
          <a:blip r:embed="rId3"/>
          <a:srcRect t="4236" r="47" b="2686"/>
          <a:stretch/>
        </p:blipFill>
        <p:spPr>
          <a:xfrm>
            <a:off x="1522704" y="2956367"/>
            <a:ext cx="20266752" cy="8692273"/>
          </a:xfrm>
        </p:spPr>
      </p:pic>
      <p:sp>
        <p:nvSpPr>
          <p:cNvPr id="2" name="Star: 5 Points 1">
            <a:extLst>
              <a:ext uri="{FF2B5EF4-FFF2-40B4-BE49-F238E27FC236}">
                <a16:creationId xmlns:a16="http://schemas.microsoft.com/office/drawing/2014/main" id="{20404E62-5AC7-70A6-6954-AC706B88464B}"/>
              </a:ext>
              <a:ext uri="{C183D7F6-B498-43B3-948B-1728B52AA6E4}">
                <adec:decorative xmlns:adec="http://schemas.microsoft.com/office/drawing/2017/decorative" val="1"/>
              </a:ext>
            </a:extLst>
          </p:cNvPr>
          <p:cNvSpPr/>
          <p:nvPr/>
        </p:nvSpPr>
        <p:spPr>
          <a:xfrm>
            <a:off x="15563438" y="2498606"/>
            <a:ext cx="1558321" cy="1404666"/>
          </a:xfrm>
          <a:prstGeom prst="star5">
            <a:avLst/>
          </a:prstGeom>
          <a:solidFill>
            <a:schemeClr val="tx2">
              <a:lumMod val="10000"/>
            </a:schemeClr>
          </a:solidFill>
          <a:ln w="57150">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3" name="TextBox 2">
            <a:extLst>
              <a:ext uri="{FF2B5EF4-FFF2-40B4-BE49-F238E27FC236}">
                <a16:creationId xmlns:a16="http://schemas.microsoft.com/office/drawing/2014/main" id="{093DC89E-25BC-1E3D-3B59-466A6F4457B6}"/>
              </a:ext>
            </a:extLst>
          </p:cNvPr>
          <p:cNvSpPr txBox="1"/>
          <p:nvPr/>
        </p:nvSpPr>
        <p:spPr>
          <a:xfrm>
            <a:off x="17121840" y="2608166"/>
            <a:ext cx="5460642"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Font size too small</a:t>
            </a:r>
            <a:endParaRPr lang="en-US"/>
          </a:p>
        </p:txBody>
      </p:sp>
      <p:sp>
        <p:nvSpPr>
          <p:cNvPr id="8" name="Google Shape;170;p5">
            <a:extLst>
              <a:ext uri="{FF2B5EF4-FFF2-40B4-BE49-F238E27FC236}">
                <a16:creationId xmlns:a16="http://schemas.microsoft.com/office/drawing/2014/main" id="{C01624AA-7BD7-2C8E-4754-8C498E955682}"/>
              </a:ext>
            </a:extLst>
          </p:cNvPr>
          <p:cNvSpPr txBox="1">
            <a:spLocks/>
          </p:cNvSpPr>
          <p:nvPr/>
        </p:nvSpPr>
        <p:spPr>
          <a:xfrm>
            <a:off x="1524000" y="1079500"/>
            <a:ext cx="20871405" cy="1415810"/>
          </a:xfrm>
          <a:prstGeom prst="rect">
            <a:avLst/>
          </a:prstGeom>
          <a:noFill/>
          <a:ln>
            <a:noFill/>
          </a:ln>
        </p:spPr>
        <p:txBody>
          <a:bodyPr spcFirstLastPara="1" wrap="square" lIns="50800" tIns="50800" rIns="50800" bIns="50800" anchor="t"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1pPr>
            <a:lvl2pPr marR="0" lvl="1"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2pPr>
            <a:lvl3pPr marR="0" lvl="2"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3pPr>
            <a:lvl4pPr marR="0" lvl="3"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4pPr>
            <a:lvl5pPr marR="0" lvl="4"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5pPr>
            <a:lvl6pPr marR="0" lvl="5"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6pPr>
            <a:lvl7pPr marR="0" lvl="6"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7pPr>
            <a:lvl8pPr marR="0" lvl="7"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8pPr>
            <a:lvl9pPr marR="0" lvl="8"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9pPr>
          </a:lstStyle>
          <a:p>
            <a:r>
              <a:rPr lang="en-US" sz="8050"/>
              <a:t>What about this visualization might be a </a:t>
            </a:r>
            <a:r>
              <a:rPr lang="en-US" sz="8050" b="1"/>
              <a:t>barrier</a:t>
            </a:r>
            <a:r>
              <a:rPr lang="en-US" sz="8050"/>
              <a:t>?</a:t>
            </a:r>
            <a:endParaRPr lang="en-US"/>
          </a:p>
        </p:txBody>
      </p:sp>
    </p:spTree>
    <p:extLst>
      <p:ext uri="{BB962C8B-B14F-4D97-AF65-F5344CB8AC3E}">
        <p14:creationId xmlns:p14="http://schemas.microsoft.com/office/powerpoint/2010/main" val="3446937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A511132-3E57-5119-660D-7FF0C9C9B1CD}"/>
            </a:ext>
          </a:extLst>
        </p:cNvPr>
        <p:cNvGrpSpPr/>
        <p:nvPr/>
      </p:nvGrpSpPr>
      <p:grpSpPr>
        <a:xfrm>
          <a:off x="0" y="0"/>
          <a:ext cx="0" cy="0"/>
          <a:chOff x="0" y="0"/>
          <a:chExt cx="0" cy="0"/>
        </a:xfrm>
      </p:grpSpPr>
      <p:pic>
        <p:nvPicPr>
          <p:cNvPr id="6" name="Picture Placeholder 5" descr="Estimated US Energy Consumption in 2017. Sankey Diagram shown with textures and colors across the sankey flow bands.">
            <a:extLst>
              <a:ext uri="{FF2B5EF4-FFF2-40B4-BE49-F238E27FC236}">
                <a16:creationId xmlns:a16="http://schemas.microsoft.com/office/drawing/2014/main" id="{F29571E1-58EE-3525-612F-0F66E0B142E9}"/>
              </a:ext>
            </a:extLst>
          </p:cNvPr>
          <p:cNvPicPr>
            <a:picLocks noGrp="1" noChangeAspect="1"/>
          </p:cNvPicPr>
          <p:nvPr>
            <p:ph type="pic" idx="3"/>
          </p:nvPr>
        </p:nvPicPr>
        <p:blipFill>
          <a:blip r:embed="rId3"/>
          <a:srcRect t="4236" r="47" b="2686"/>
          <a:stretch/>
        </p:blipFill>
        <p:spPr>
          <a:xfrm>
            <a:off x="1522704" y="2956367"/>
            <a:ext cx="20266752" cy="8692273"/>
          </a:xfrm>
        </p:spPr>
      </p:pic>
      <p:sp>
        <p:nvSpPr>
          <p:cNvPr id="2" name="Star: 5 Points 1">
            <a:extLst>
              <a:ext uri="{FF2B5EF4-FFF2-40B4-BE49-F238E27FC236}">
                <a16:creationId xmlns:a16="http://schemas.microsoft.com/office/drawing/2014/main" id="{38481A7E-7019-594E-6D99-2BC153231570}"/>
              </a:ext>
              <a:ext uri="{C183D7F6-B498-43B3-948B-1728B52AA6E4}">
                <adec:decorative xmlns:adec="http://schemas.microsoft.com/office/drawing/2017/decorative" val="1"/>
              </a:ext>
            </a:extLst>
          </p:cNvPr>
          <p:cNvSpPr/>
          <p:nvPr/>
        </p:nvSpPr>
        <p:spPr>
          <a:xfrm>
            <a:off x="15563438" y="2498606"/>
            <a:ext cx="1558321" cy="1404666"/>
          </a:xfrm>
          <a:prstGeom prst="star5">
            <a:avLst/>
          </a:prstGeom>
          <a:solidFill>
            <a:schemeClr val="tx2">
              <a:lumMod val="10000"/>
            </a:schemeClr>
          </a:solidFill>
          <a:ln w="57150">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3" name="TextBox 2">
            <a:extLst>
              <a:ext uri="{FF2B5EF4-FFF2-40B4-BE49-F238E27FC236}">
                <a16:creationId xmlns:a16="http://schemas.microsoft.com/office/drawing/2014/main" id="{768A2BF7-1343-E1CF-AAFA-7FC359F8B338}"/>
              </a:ext>
            </a:extLst>
          </p:cNvPr>
          <p:cNvSpPr txBox="1"/>
          <p:nvPr/>
        </p:nvSpPr>
        <p:spPr>
          <a:xfrm>
            <a:off x="17121840" y="2608166"/>
            <a:ext cx="5460642"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Font size too small</a:t>
            </a:r>
            <a:endParaRPr lang="en-US"/>
          </a:p>
        </p:txBody>
      </p:sp>
      <p:sp>
        <p:nvSpPr>
          <p:cNvPr id="4" name="Star: 5 Points 3">
            <a:extLst>
              <a:ext uri="{FF2B5EF4-FFF2-40B4-BE49-F238E27FC236}">
                <a16:creationId xmlns:a16="http://schemas.microsoft.com/office/drawing/2014/main" id="{F45A9E7F-2108-51BB-5A7D-7F8EE53FCB94}"/>
              </a:ext>
              <a:ext uri="{C183D7F6-B498-43B3-948B-1728B52AA6E4}">
                <adec:decorative xmlns:adec="http://schemas.microsoft.com/office/drawing/2017/decorative" val="1"/>
              </a:ext>
            </a:extLst>
          </p:cNvPr>
          <p:cNvSpPr/>
          <p:nvPr/>
        </p:nvSpPr>
        <p:spPr>
          <a:xfrm>
            <a:off x="9125090" y="4353911"/>
            <a:ext cx="1558321" cy="1404666"/>
          </a:xfrm>
          <a:prstGeom prst="star5">
            <a:avLst/>
          </a:prstGeom>
          <a:solidFill>
            <a:schemeClr val="tx2">
              <a:lumMod val="10000"/>
            </a:schemeClr>
          </a:solidFill>
          <a:ln w="57150">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5" name="TextBox 4">
            <a:extLst>
              <a:ext uri="{FF2B5EF4-FFF2-40B4-BE49-F238E27FC236}">
                <a16:creationId xmlns:a16="http://schemas.microsoft.com/office/drawing/2014/main" id="{ECBB79DD-A4E5-FA14-F283-339F91061CAA}"/>
              </a:ext>
            </a:extLst>
          </p:cNvPr>
          <p:cNvSpPr txBox="1"/>
          <p:nvPr/>
        </p:nvSpPr>
        <p:spPr>
          <a:xfrm>
            <a:off x="10683492" y="4463471"/>
            <a:ext cx="5460642"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Black text on light background is hard</a:t>
            </a:r>
            <a:endParaRPr lang="en-US"/>
          </a:p>
        </p:txBody>
      </p:sp>
      <p:sp>
        <p:nvSpPr>
          <p:cNvPr id="10" name="Google Shape;170;p5">
            <a:extLst>
              <a:ext uri="{FF2B5EF4-FFF2-40B4-BE49-F238E27FC236}">
                <a16:creationId xmlns:a16="http://schemas.microsoft.com/office/drawing/2014/main" id="{C2F9B708-3F07-2CCE-2E04-DB688664F696}"/>
              </a:ext>
            </a:extLst>
          </p:cNvPr>
          <p:cNvSpPr txBox="1">
            <a:spLocks/>
          </p:cNvSpPr>
          <p:nvPr/>
        </p:nvSpPr>
        <p:spPr>
          <a:xfrm>
            <a:off x="1524000" y="1079500"/>
            <a:ext cx="20871405" cy="1415810"/>
          </a:xfrm>
          <a:prstGeom prst="rect">
            <a:avLst/>
          </a:prstGeom>
          <a:noFill/>
          <a:ln>
            <a:noFill/>
          </a:ln>
        </p:spPr>
        <p:txBody>
          <a:bodyPr spcFirstLastPara="1" wrap="square" lIns="50800" tIns="50800" rIns="50800" bIns="50800" anchor="t"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1pPr>
            <a:lvl2pPr marR="0" lvl="1"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2pPr>
            <a:lvl3pPr marR="0" lvl="2"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3pPr>
            <a:lvl4pPr marR="0" lvl="3"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4pPr>
            <a:lvl5pPr marR="0" lvl="4"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5pPr>
            <a:lvl6pPr marR="0" lvl="5"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6pPr>
            <a:lvl7pPr marR="0" lvl="6"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7pPr>
            <a:lvl8pPr marR="0" lvl="7"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8pPr>
            <a:lvl9pPr marR="0" lvl="8"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9pPr>
          </a:lstStyle>
          <a:p>
            <a:r>
              <a:rPr lang="en-US" sz="8050"/>
              <a:t>What about this visualization might be a </a:t>
            </a:r>
            <a:r>
              <a:rPr lang="en-US" sz="8050" b="1"/>
              <a:t>barrier</a:t>
            </a:r>
            <a:r>
              <a:rPr lang="en-US" sz="8050"/>
              <a:t>?</a:t>
            </a:r>
            <a:endParaRPr lang="en-US"/>
          </a:p>
        </p:txBody>
      </p:sp>
    </p:spTree>
    <p:extLst>
      <p:ext uri="{BB962C8B-B14F-4D97-AF65-F5344CB8AC3E}">
        <p14:creationId xmlns:p14="http://schemas.microsoft.com/office/powerpoint/2010/main" val="975153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0D6278E-E33E-770B-7633-2CBF18435A94}"/>
            </a:ext>
          </a:extLst>
        </p:cNvPr>
        <p:cNvGrpSpPr/>
        <p:nvPr/>
      </p:nvGrpSpPr>
      <p:grpSpPr>
        <a:xfrm>
          <a:off x="0" y="0"/>
          <a:ext cx="0" cy="0"/>
          <a:chOff x="0" y="0"/>
          <a:chExt cx="0" cy="0"/>
        </a:xfrm>
      </p:grpSpPr>
      <p:pic>
        <p:nvPicPr>
          <p:cNvPr id="6" name="Picture Placeholder 5" descr="Estimated US Energy Consumption in 2017. Sankey Diagram shown with textures and colors across the sankey flow bands.">
            <a:extLst>
              <a:ext uri="{FF2B5EF4-FFF2-40B4-BE49-F238E27FC236}">
                <a16:creationId xmlns:a16="http://schemas.microsoft.com/office/drawing/2014/main" id="{82B0C3E6-093D-45A6-30D2-20CBE25C33C2}"/>
              </a:ext>
            </a:extLst>
          </p:cNvPr>
          <p:cNvPicPr>
            <a:picLocks noGrp="1" noChangeAspect="1"/>
          </p:cNvPicPr>
          <p:nvPr>
            <p:ph type="pic" idx="3"/>
          </p:nvPr>
        </p:nvPicPr>
        <p:blipFill>
          <a:blip r:embed="rId3"/>
          <a:srcRect t="4236" r="47" b="2686"/>
          <a:stretch/>
        </p:blipFill>
        <p:spPr>
          <a:xfrm>
            <a:off x="1522704" y="2956367"/>
            <a:ext cx="20266752" cy="8692273"/>
          </a:xfrm>
        </p:spPr>
      </p:pic>
      <p:sp>
        <p:nvSpPr>
          <p:cNvPr id="2" name="Star: 5 Points 1">
            <a:extLst>
              <a:ext uri="{FF2B5EF4-FFF2-40B4-BE49-F238E27FC236}">
                <a16:creationId xmlns:a16="http://schemas.microsoft.com/office/drawing/2014/main" id="{1AA9F6FB-51D3-45F1-5E92-0EC82195F7C9}"/>
              </a:ext>
              <a:ext uri="{C183D7F6-B498-43B3-948B-1728B52AA6E4}">
                <adec:decorative xmlns:adec="http://schemas.microsoft.com/office/drawing/2017/decorative" val="1"/>
              </a:ext>
            </a:extLst>
          </p:cNvPr>
          <p:cNvSpPr/>
          <p:nvPr/>
        </p:nvSpPr>
        <p:spPr>
          <a:xfrm>
            <a:off x="15563438" y="2498606"/>
            <a:ext cx="1558321" cy="1404666"/>
          </a:xfrm>
          <a:prstGeom prst="star5">
            <a:avLst/>
          </a:prstGeom>
          <a:solidFill>
            <a:schemeClr val="tx2">
              <a:lumMod val="10000"/>
            </a:schemeClr>
          </a:solidFill>
          <a:ln w="57150">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3" name="TextBox 2">
            <a:extLst>
              <a:ext uri="{FF2B5EF4-FFF2-40B4-BE49-F238E27FC236}">
                <a16:creationId xmlns:a16="http://schemas.microsoft.com/office/drawing/2014/main" id="{52A21813-5A7D-E3E3-7FB6-BB64E0BD47EE}"/>
              </a:ext>
            </a:extLst>
          </p:cNvPr>
          <p:cNvSpPr txBox="1"/>
          <p:nvPr/>
        </p:nvSpPr>
        <p:spPr>
          <a:xfrm>
            <a:off x="17121840" y="2608166"/>
            <a:ext cx="5460642"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Font size too small</a:t>
            </a:r>
            <a:endParaRPr lang="en-US"/>
          </a:p>
        </p:txBody>
      </p:sp>
      <p:sp>
        <p:nvSpPr>
          <p:cNvPr id="4" name="Star: 5 Points 3">
            <a:extLst>
              <a:ext uri="{FF2B5EF4-FFF2-40B4-BE49-F238E27FC236}">
                <a16:creationId xmlns:a16="http://schemas.microsoft.com/office/drawing/2014/main" id="{A9F31158-BCF9-ABF6-1AB5-06CA4D84FAB3}"/>
              </a:ext>
              <a:ext uri="{C183D7F6-B498-43B3-948B-1728B52AA6E4}">
                <adec:decorative xmlns:adec="http://schemas.microsoft.com/office/drawing/2017/decorative" val="1"/>
              </a:ext>
            </a:extLst>
          </p:cNvPr>
          <p:cNvSpPr/>
          <p:nvPr/>
        </p:nvSpPr>
        <p:spPr>
          <a:xfrm>
            <a:off x="9125090" y="4353911"/>
            <a:ext cx="1558321" cy="1404666"/>
          </a:xfrm>
          <a:prstGeom prst="star5">
            <a:avLst/>
          </a:prstGeom>
          <a:solidFill>
            <a:schemeClr val="tx2">
              <a:lumMod val="10000"/>
            </a:schemeClr>
          </a:solidFill>
          <a:ln w="57150">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5" name="TextBox 4">
            <a:extLst>
              <a:ext uri="{FF2B5EF4-FFF2-40B4-BE49-F238E27FC236}">
                <a16:creationId xmlns:a16="http://schemas.microsoft.com/office/drawing/2014/main" id="{FE5E7C72-F37C-A5FF-A2ED-649880939245}"/>
              </a:ext>
            </a:extLst>
          </p:cNvPr>
          <p:cNvSpPr txBox="1"/>
          <p:nvPr/>
        </p:nvSpPr>
        <p:spPr>
          <a:xfrm>
            <a:off x="10683492" y="4463471"/>
            <a:ext cx="5460642"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Black text on light background is hard</a:t>
            </a:r>
            <a:endParaRPr lang="en-US"/>
          </a:p>
        </p:txBody>
      </p:sp>
      <p:sp>
        <p:nvSpPr>
          <p:cNvPr id="9" name="Star: 5 Points 8">
            <a:extLst>
              <a:ext uri="{FF2B5EF4-FFF2-40B4-BE49-F238E27FC236}">
                <a16:creationId xmlns:a16="http://schemas.microsoft.com/office/drawing/2014/main" id="{53208B43-8A31-A64E-2289-9F201ADA6BAA}"/>
              </a:ext>
              <a:ext uri="{C183D7F6-B498-43B3-948B-1728B52AA6E4}">
                <adec:decorative xmlns:adec="http://schemas.microsoft.com/office/drawing/2017/decorative" val="1"/>
              </a:ext>
            </a:extLst>
          </p:cNvPr>
          <p:cNvSpPr/>
          <p:nvPr/>
        </p:nvSpPr>
        <p:spPr>
          <a:xfrm>
            <a:off x="4321176" y="9268258"/>
            <a:ext cx="1558321" cy="1404666"/>
          </a:xfrm>
          <a:prstGeom prst="star5">
            <a:avLst/>
          </a:prstGeom>
          <a:solidFill>
            <a:schemeClr val="tx2">
              <a:lumMod val="10000"/>
            </a:schemeClr>
          </a:solidFill>
          <a:ln w="57150">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10" name="TextBox 9">
            <a:extLst>
              <a:ext uri="{FF2B5EF4-FFF2-40B4-BE49-F238E27FC236}">
                <a16:creationId xmlns:a16="http://schemas.microsoft.com/office/drawing/2014/main" id="{B31A46A6-26C3-756D-1EA7-CD7014081BB0}"/>
              </a:ext>
            </a:extLst>
          </p:cNvPr>
          <p:cNvSpPr txBox="1"/>
          <p:nvPr/>
        </p:nvSpPr>
        <p:spPr>
          <a:xfrm>
            <a:off x="5415752" y="8913991"/>
            <a:ext cx="7326990"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Textures + colors are overwhelming</a:t>
            </a:r>
          </a:p>
        </p:txBody>
      </p:sp>
      <p:sp>
        <p:nvSpPr>
          <p:cNvPr id="12" name="Google Shape;170;p5">
            <a:extLst>
              <a:ext uri="{FF2B5EF4-FFF2-40B4-BE49-F238E27FC236}">
                <a16:creationId xmlns:a16="http://schemas.microsoft.com/office/drawing/2014/main" id="{39795DC1-C319-76FC-1644-61720DCC534F}"/>
              </a:ext>
            </a:extLst>
          </p:cNvPr>
          <p:cNvSpPr txBox="1">
            <a:spLocks/>
          </p:cNvSpPr>
          <p:nvPr/>
        </p:nvSpPr>
        <p:spPr>
          <a:xfrm>
            <a:off x="1524000" y="1079500"/>
            <a:ext cx="20871405" cy="1415810"/>
          </a:xfrm>
          <a:prstGeom prst="rect">
            <a:avLst/>
          </a:prstGeom>
          <a:noFill/>
          <a:ln>
            <a:noFill/>
          </a:ln>
        </p:spPr>
        <p:txBody>
          <a:bodyPr spcFirstLastPara="1" wrap="square" lIns="50800" tIns="50800" rIns="50800" bIns="50800" anchor="t"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1pPr>
            <a:lvl2pPr marR="0" lvl="1"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2pPr>
            <a:lvl3pPr marR="0" lvl="2"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3pPr>
            <a:lvl4pPr marR="0" lvl="3"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4pPr>
            <a:lvl5pPr marR="0" lvl="4"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5pPr>
            <a:lvl6pPr marR="0" lvl="5"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6pPr>
            <a:lvl7pPr marR="0" lvl="6"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7pPr>
            <a:lvl8pPr marR="0" lvl="7"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8pPr>
            <a:lvl9pPr marR="0" lvl="8"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9pPr>
          </a:lstStyle>
          <a:p>
            <a:r>
              <a:rPr lang="en-US" sz="8050"/>
              <a:t>What about this visualization might be a </a:t>
            </a:r>
            <a:r>
              <a:rPr lang="en-US" sz="8050" b="1"/>
              <a:t>barrier</a:t>
            </a:r>
            <a:r>
              <a:rPr lang="en-US" sz="8050"/>
              <a:t>?</a:t>
            </a:r>
            <a:endParaRPr lang="en-US"/>
          </a:p>
        </p:txBody>
      </p:sp>
    </p:spTree>
    <p:extLst>
      <p:ext uri="{BB962C8B-B14F-4D97-AF65-F5344CB8AC3E}">
        <p14:creationId xmlns:p14="http://schemas.microsoft.com/office/powerpoint/2010/main" val="353351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E44BCE4-A3D1-9775-540D-C6C49883C1EE}"/>
            </a:ext>
          </a:extLst>
        </p:cNvPr>
        <p:cNvGrpSpPr/>
        <p:nvPr/>
      </p:nvGrpSpPr>
      <p:grpSpPr>
        <a:xfrm>
          <a:off x="0" y="0"/>
          <a:ext cx="0" cy="0"/>
          <a:chOff x="0" y="0"/>
          <a:chExt cx="0" cy="0"/>
        </a:xfrm>
      </p:grpSpPr>
      <p:pic>
        <p:nvPicPr>
          <p:cNvPr id="6" name="Picture Placeholder 5" descr="Estimated US Energy Consumption in 2017. Sankey Diagram shown with textures and colors across the sankey flow bands.">
            <a:extLst>
              <a:ext uri="{FF2B5EF4-FFF2-40B4-BE49-F238E27FC236}">
                <a16:creationId xmlns:a16="http://schemas.microsoft.com/office/drawing/2014/main" id="{6FEE8530-C294-08E3-5358-A1314939BD28}"/>
              </a:ext>
            </a:extLst>
          </p:cNvPr>
          <p:cNvPicPr>
            <a:picLocks noGrp="1" noChangeAspect="1"/>
          </p:cNvPicPr>
          <p:nvPr>
            <p:ph type="pic" idx="3"/>
          </p:nvPr>
        </p:nvPicPr>
        <p:blipFill>
          <a:blip r:embed="rId3"/>
          <a:srcRect t="4236" r="47" b="2686"/>
          <a:stretch/>
        </p:blipFill>
        <p:spPr>
          <a:xfrm>
            <a:off x="1522704" y="2956367"/>
            <a:ext cx="20266752" cy="8692273"/>
          </a:xfrm>
        </p:spPr>
      </p:pic>
      <p:sp>
        <p:nvSpPr>
          <p:cNvPr id="2" name="Star: 5 Points 1">
            <a:extLst>
              <a:ext uri="{FF2B5EF4-FFF2-40B4-BE49-F238E27FC236}">
                <a16:creationId xmlns:a16="http://schemas.microsoft.com/office/drawing/2014/main" id="{4D919F27-19B9-ABD7-8769-15300A9E555D}"/>
              </a:ext>
              <a:ext uri="{C183D7F6-B498-43B3-948B-1728B52AA6E4}">
                <adec:decorative xmlns:adec="http://schemas.microsoft.com/office/drawing/2017/decorative" val="1"/>
              </a:ext>
            </a:extLst>
          </p:cNvPr>
          <p:cNvSpPr/>
          <p:nvPr/>
        </p:nvSpPr>
        <p:spPr>
          <a:xfrm>
            <a:off x="15563438" y="2498606"/>
            <a:ext cx="1558321" cy="1404666"/>
          </a:xfrm>
          <a:prstGeom prst="star5">
            <a:avLst/>
          </a:prstGeom>
          <a:solidFill>
            <a:schemeClr val="tx2">
              <a:lumMod val="10000"/>
            </a:schemeClr>
          </a:solidFill>
          <a:ln w="57150">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3" name="TextBox 2">
            <a:extLst>
              <a:ext uri="{FF2B5EF4-FFF2-40B4-BE49-F238E27FC236}">
                <a16:creationId xmlns:a16="http://schemas.microsoft.com/office/drawing/2014/main" id="{DDAFB433-9569-75F0-84BF-276E8CED3086}"/>
              </a:ext>
            </a:extLst>
          </p:cNvPr>
          <p:cNvSpPr txBox="1"/>
          <p:nvPr/>
        </p:nvSpPr>
        <p:spPr>
          <a:xfrm>
            <a:off x="17121840" y="2608166"/>
            <a:ext cx="5460642"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Font size too small</a:t>
            </a:r>
            <a:endParaRPr lang="en-US"/>
          </a:p>
        </p:txBody>
      </p:sp>
      <p:sp>
        <p:nvSpPr>
          <p:cNvPr id="4" name="Star: 5 Points 3">
            <a:extLst>
              <a:ext uri="{FF2B5EF4-FFF2-40B4-BE49-F238E27FC236}">
                <a16:creationId xmlns:a16="http://schemas.microsoft.com/office/drawing/2014/main" id="{9F576762-0C71-E668-5C5F-A32A40218B8F}"/>
              </a:ext>
              <a:ext uri="{C183D7F6-B498-43B3-948B-1728B52AA6E4}">
                <adec:decorative xmlns:adec="http://schemas.microsoft.com/office/drawing/2017/decorative" val="1"/>
              </a:ext>
            </a:extLst>
          </p:cNvPr>
          <p:cNvSpPr/>
          <p:nvPr/>
        </p:nvSpPr>
        <p:spPr>
          <a:xfrm>
            <a:off x="9125090" y="4353911"/>
            <a:ext cx="1558321" cy="1404666"/>
          </a:xfrm>
          <a:prstGeom prst="star5">
            <a:avLst/>
          </a:prstGeom>
          <a:solidFill>
            <a:schemeClr val="tx2">
              <a:lumMod val="10000"/>
            </a:schemeClr>
          </a:solidFill>
          <a:ln w="57150">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5" name="TextBox 4">
            <a:extLst>
              <a:ext uri="{FF2B5EF4-FFF2-40B4-BE49-F238E27FC236}">
                <a16:creationId xmlns:a16="http://schemas.microsoft.com/office/drawing/2014/main" id="{F0AF31A1-6772-687E-5562-6A1B260E8623}"/>
              </a:ext>
            </a:extLst>
          </p:cNvPr>
          <p:cNvSpPr txBox="1"/>
          <p:nvPr/>
        </p:nvSpPr>
        <p:spPr>
          <a:xfrm>
            <a:off x="10683492" y="4463471"/>
            <a:ext cx="5460642"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Black text on light background is hard</a:t>
            </a:r>
            <a:endParaRPr lang="en-US"/>
          </a:p>
        </p:txBody>
      </p:sp>
      <p:sp>
        <p:nvSpPr>
          <p:cNvPr id="7" name="Star: 5 Points 6">
            <a:extLst>
              <a:ext uri="{FF2B5EF4-FFF2-40B4-BE49-F238E27FC236}">
                <a16:creationId xmlns:a16="http://schemas.microsoft.com/office/drawing/2014/main" id="{4207314C-846A-8DF4-5099-BABF5AE98116}"/>
              </a:ext>
              <a:ext uri="{C183D7F6-B498-43B3-948B-1728B52AA6E4}">
                <adec:decorative xmlns:adec="http://schemas.microsoft.com/office/drawing/2017/decorative" val="1"/>
              </a:ext>
            </a:extLst>
          </p:cNvPr>
          <p:cNvSpPr/>
          <p:nvPr/>
        </p:nvSpPr>
        <p:spPr>
          <a:xfrm>
            <a:off x="15563437" y="10483041"/>
            <a:ext cx="1558321" cy="1404666"/>
          </a:xfrm>
          <a:prstGeom prst="star5">
            <a:avLst/>
          </a:prstGeom>
          <a:solidFill>
            <a:schemeClr val="tx2">
              <a:lumMod val="10000"/>
            </a:schemeClr>
          </a:solidFill>
          <a:ln w="57150">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8" name="TextBox 7">
            <a:extLst>
              <a:ext uri="{FF2B5EF4-FFF2-40B4-BE49-F238E27FC236}">
                <a16:creationId xmlns:a16="http://schemas.microsoft.com/office/drawing/2014/main" id="{6FD97263-35D8-1C38-3064-3550BD3293EF}"/>
              </a:ext>
            </a:extLst>
          </p:cNvPr>
          <p:cNvSpPr txBox="1"/>
          <p:nvPr/>
        </p:nvSpPr>
        <p:spPr>
          <a:xfrm>
            <a:off x="16658013" y="10128774"/>
            <a:ext cx="7326990"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Explanation doesn't have a summary, it isn't enough</a:t>
            </a:r>
          </a:p>
        </p:txBody>
      </p:sp>
      <p:sp>
        <p:nvSpPr>
          <p:cNvPr id="9" name="Star: 5 Points 8">
            <a:extLst>
              <a:ext uri="{FF2B5EF4-FFF2-40B4-BE49-F238E27FC236}">
                <a16:creationId xmlns:a16="http://schemas.microsoft.com/office/drawing/2014/main" id="{9B72FEC2-A8A2-E0E1-2947-5C77E65DC63C}"/>
              </a:ext>
              <a:ext uri="{C183D7F6-B498-43B3-948B-1728B52AA6E4}">
                <adec:decorative xmlns:adec="http://schemas.microsoft.com/office/drawing/2017/decorative" val="1"/>
              </a:ext>
            </a:extLst>
          </p:cNvPr>
          <p:cNvSpPr/>
          <p:nvPr/>
        </p:nvSpPr>
        <p:spPr>
          <a:xfrm>
            <a:off x="4321176" y="9268258"/>
            <a:ext cx="1558321" cy="1404666"/>
          </a:xfrm>
          <a:prstGeom prst="star5">
            <a:avLst/>
          </a:prstGeom>
          <a:solidFill>
            <a:schemeClr val="tx2">
              <a:lumMod val="10000"/>
            </a:schemeClr>
          </a:solidFill>
          <a:ln w="57150">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10" name="TextBox 9">
            <a:extLst>
              <a:ext uri="{FF2B5EF4-FFF2-40B4-BE49-F238E27FC236}">
                <a16:creationId xmlns:a16="http://schemas.microsoft.com/office/drawing/2014/main" id="{E6099489-0AAD-44CB-11F2-4F058949D2B6}"/>
              </a:ext>
            </a:extLst>
          </p:cNvPr>
          <p:cNvSpPr txBox="1"/>
          <p:nvPr/>
        </p:nvSpPr>
        <p:spPr>
          <a:xfrm>
            <a:off x="5415752" y="8913991"/>
            <a:ext cx="7326990"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Textures + colors are overwhelming</a:t>
            </a:r>
          </a:p>
        </p:txBody>
      </p:sp>
      <p:sp>
        <p:nvSpPr>
          <p:cNvPr id="14" name="Google Shape;170;p5">
            <a:extLst>
              <a:ext uri="{FF2B5EF4-FFF2-40B4-BE49-F238E27FC236}">
                <a16:creationId xmlns:a16="http://schemas.microsoft.com/office/drawing/2014/main" id="{C7A68711-BA1D-DDFE-7B54-3FEE984B77A3}"/>
              </a:ext>
            </a:extLst>
          </p:cNvPr>
          <p:cNvSpPr txBox="1">
            <a:spLocks/>
          </p:cNvSpPr>
          <p:nvPr/>
        </p:nvSpPr>
        <p:spPr>
          <a:xfrm>
            <a:off x="1524000" y="1079500"/>
            <a:ext cx="20871405" cy="1415810"/>
          </a:xfrm>
          <a:prstGeom prst="rect">
            <a:avLst/>
          </a:prstGeom>
          <a:noFill/>
          <a:ln>
            <a:noFill/>
          </a:ln>
        </p:spPr>
        <p:txBody>
          <a:bodyPr spcFirstLastPara="1" wrap="square" lIns="50800" tIns="50800" rIns="50800" bIns="50800" anchor="t"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1pPr>
            <a:lvl2pPr marR="0" lvl="1"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2pPr>
            <a:lvl3pPr marR="0" lvl="2"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3pPr>
            <a:lvl4pPr marR="0" lvl="3"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4pPr>
            <a:lvl5pPr marR="0" lvl="4"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5pPr>
            <a:lvl6pPr marR="0" lvl="5"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6pPr>
            <a:lvl7pPr marR="0" lvl="6"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7pPr>
            <a:lvl8pPr marR="0" lvl="7"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8pPr>
            <a:lvl9pPr marR="0" lvl="8"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9pPr>
          </a:lstStyle>
          <a:p>
            <a:r>
              <a:rPr lang="en-US" sz="8050"/>
              <a:t>What about this visualization might be a </a:t>
            </a:r>
            <a:r>
              <a:rPr lang="en-US" sz="8050" b="1"/>
              <a:t>barrier</a:t>
            </a:r>
            <a:r>
              <a:rPr lang="en-US" sz="8050"/>
              <a:t>?</a:t>
            </a:r>
            <a:endParaRPr lang="en-US"/>
          </a:p>
        </p:txBody>
      </p:sp>
    </p:spTree>
    <p:extLst>
      <p:ext uri="{BB962C8B-B14F-4D97-AF65-F5344CB8AC3E}">
        <p14:creationId xmlns:p14="http://schemas.microsoft.com/office/powerpoint/2010/main" val="2335729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9BEA975-E4EE-2803-59C3-2CFCB5E831B5}"/>
            </a:ext>
          </a:extLst>
        </p:cNvPr>
        <p:cNvGrpSpPr/>
        <p:nvPr/>
      </p:nvGrpSpPr>
      <p:grpSpPr>
        <a:xfrm>
          <a:off x="0" y="0"/>
          <a:ext cx="0" cy="0"/>
          <a:chOff x="0" y="0"/>
          <a:chExt cx="0" cy="0"/>
        </a:xfrm>
      </p:grpSpPr>
      <p:pic>
        <p:nvPicPr>
          <p:cNvPr id="16" name="Picture Placeholder 5" descr="Estimated US Energy Consumption in 2017. Sankey Diagram shown with textures and colors across the sankey flow bands.">
            <a:extLst>
              <a:ext uri="{FF2B5EF4-FFF2-40B4-BE49-F238E27FC236}">
                <a16:creationId xmlns:a16="http://schemas.microsoft.com/office/drawing/2014/main" id="{EC7C9A2E-9775-8A75-3E61-C9676EF746E1}"/>
              </a:ext>
            </a:extLst>
          </p:cNvPr>
          <p:cNvPicPr>
            <a:picLocks noChangeAspect="1"/>
          </p:cNvPicPr>
          <p:nvPr/>
        </p:nvPicPr>
        <p:blipFill>
          <a:blip r:embed="rId3"/>
          <a:srcRect t="4236" r="47" b="2686"/>
          <a:stretch/>
        </p:blipFill>
        <p:spPr>
          <a:xfrm>
            <a:off x="1522704" y="2956367"/>
            <a:ext cx="20266752" cy="8692273"/>
          </a:xfrm>
          <a:prstGeom prst="rect">
            <a:avLst/>
          </a:prstGeom>
          <a:noFill/>
          <a:ln>
            <a:noFill/>
          </a:ln>
        </p:spPr>
      </p:pic>
      <p:sp>
        <p:nvSpPr>
          <p:cNvPr id="170" name="Google Shape;170;p5">
            <a:extLst>
              <a:ext uri="{FF2B5EF4-FFF2-40B4-BE49-F238E27FC236}">
                <a16:creationId xmlns:a16="http://schemas.microsoft.com/office/drawing/2014/main" id="{141C2CDA-71AF-6E94-D8D0-3FD280F74008}"/>
              </a:ext>
            </a:extLst>
          </p:cNvPr>
          <p:cNvSpPr txBox="1">
            <a:spLocks noGrp="1"/>
          </p:cNvSpPr>
          <p:nvPr>
            <p:ph type="title"/>
          </p:nvPr>
        </p:nvSpPr>
        <p:spPr>
          <a:xfrm>
            <a:off x="1524000" y="1079500"/>
            <a:ext cx="18787962" cy="1425455"/>
          </a:xfrm>
          <a:prstGeom prst="rect">
            <a:avLst/>
          </a:prstGeom>
          <a:noFill/>
          <a:ln>
            <a:noFill/>
          </a:ln>
        </p:spPr>
        <p:txBody>
          <a:bodyPr spcFirstLastPara="1" wrap="square" lIns="50800" tIns="50800" rIns="50800" bIns="50800" anchor="t" anchorCtr="0">
            <a:normAutofit/>
          </a:bodyPr>
          <a:lstStyle/>
          <a:p>
            <a:r>
              <a:rPr lang="en-US" sz="8050"/>
              <a:t>Can we fix this?</a:t>
            </a:r>
            <a:endParaRPr lang="en-US"/>
          </a:p>
        </p:txBody>
      </p:sp>
    </p:spTree>
    <p:extLst>
      <p:ext uri="{BB962C8B-B14F-4D97-AF65-F5344CB8AC3E}">
        <p14:creationId xmlns:p14="http://schemas.microsoft.com/office/powerpoint/2010/main" val="1925077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E38B2F6-113C-04A1-ACA8-28C960A3B1B4}"/>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FB27F9EA-95E3-9C73-2860-AF013FBE16B0}"/>
              </a:ext>
            </a:extLst>
          </p:cNvPr>
          <p:cNvSpPr txBox="1">
            <a:spLocks noGrp="1"/>
          </p:cNvSpPr>
          <p:nvPr>
            <p:ph type="title"/>
          </p:nvPr>
        </p:nvSpPr>
        <p:spPr>
          <a:xfrm>
            <a:off x="1524000" y="1079500"/>
            <a:ext cx="18787962" cy="1425455"/>
          </a:xfrm>
          <a:prstGeom prst="rect">
            <a:avLst/>
          </a:prstGeom>
          <a:noFill/>
          <a:ln>
            <a:noFill/>
          </a:ln>
        </p:spPr>
        <p:txBody>
          <a:bodyPr spcFirstLastPara="1" wrap="square" lIns="50800" tIns="50800" rIns="50800" bIns="50800" anchor="t" anchorCtr="0">
            <a:normAutofit/>
          </a:bodyPr>
          <a:lstStyle/>
          <a:p>
            <a:r>
              <a:rPr lang="en-US" sz="8050"/>
              <a:t>Maybe we can bump up the text size</a:t>
            </a:r>
            <a:endParaRPr lang="en-US"/>
          </a:p>
        </p:txBody>
      </p:sp>
      <p:pic>
        <p:nvPicPr>
          <p:cNvPr id="2" name="Picture 1" descr="Text size increased. Estimated US Energy Consumption in 2017. Sankey Diagram shown with textures and colors across the sankey flow bands.">
            <a:extLst>
              <a:ext uri="{FF2B5EF4-FFF2-40B4-BE49-F238E27FC236}">
                <a16:creationId xmlns:a16="http://schemas.microsoft.com/office/drawing/2014/main" id="{81A4C429-8CCB-A6D6-9053-77528DCCAE67}"/>
              </a:ext>
            </a:extLst>
          </p:cNvPr>
          <p:cNvPicPr>
            <a:picLocks noChangeAspect="1"/>
          </p:cNvPicPr>
          <p:nvPr/>
        </p:nvPicPr>
        <p:blipFill>
          <a:blip r:embed="rId3"/>
          <a:srcRect t="706" r="1567" b="159"/>
          <a:stretch/>
        </p:blipFill>
        <p:spPr>
          <a:xfrm>
            <a:off x="1521650" y="3452983"/>
            <a:ext cx="19900991" cy="8256555"/>
          </a:xfrm>
          <a:prstGeom prst="rect">
            <a:avLst/>
          </a:prstGeom>
          <a:ln>
            <a:noFill/>
          </a:ln>
        </p:spPr>
      </p:pic>
    </p:spTree>
    <p:extLst>
      <p:ext uri="{BB962C8B-B14F-4D97-AF65-F5344CB8AC3E}">
        <p14:creationId xmlns:p14="http://schemas.microsoft.com/office/powerpoint/2010/main" val="275272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6">
          <a:extLst>
            <a:ext uri="{FF2B5EF4-FFF2-40B4-BE49-F238E27FC236}">
              <a16:creationId xmlns:a16="http://schemas.microsoft.com/office/drawing/2014/main" id="{D421E9C5-F3C9-266E-2DBE-899E332F8854}"/>
            </a:ext>
          </a:extLst>
        </p:cNvPr>
        <p:cNvGrpSpPr/>
        <p:nvPr/>
      </p:nvGrpSpPr>
      <p:grpSpPr>
        <a:xfrm>
          <a:off x="0" y="0"/>
          <a:ext cx="0" cy="0"/>
          <a:chOff x="0" y="0"/>
          <a:chExt cx="0" cy="0"/>
        </a:xfrm>
      </p:grpSpPr>
      <p:pic>
        <p:nvPicPr>
          <p:cNvPr id="5" name="Picture 4" descr="Colors removed, white on a black background. Text size increased. Estimated US Energy Consumption in 2017. Sankey Diagram shown with textures and colors across the sankey flow bands.">
            <a:extLst>
              <a:ext uri="{FF2B5EF4-FFF2-40B4-BE49-F238E27FC236}">
                <a16:creationId xmlns:a16="http://schemas.microsoft.com/office/drawing/2014/main" id="{46F97DD5-7BB6-D3F3-006E-EEF8895C5019}"/>
              </a:ext>
            </a:extLst>
          </p:cNvPr>
          <p:cNvPicPr>
            <a:picLocks noChangeAspect="1"/>
          </p:cNvPicPr>
          <p:nvPr/>
        </p:nvPicPr>
        <p:blipFill>
          <a:blip r:embed="rId3"/>
          <a:stretch>
            <a:fillRect/>
          </a:stretch>
        </p:blipFill>
        <p:spPr>
          <a:xfrm>
            <a:off x="1522793" y="3267788"/>
            <a:ext cx="19906526" cy="8385616"/>
          </a:xfrm>
          <a:prstGeom prst="rect">
            <a:avLst/>
          </a:prstGeom>
        </p:spPr>
      </p:pic>
      <p:sp>
        <p:nvSpPr>
          <p:cNvPr id="170" name="Google Shape;170;p5">
            <a:extLst>
              <a:ext uri="{FF2B5EF4-FFF2-40B4-BE49-F238E27FC236}">
                <a16:creationId xmlns:a16="http://schemas.microsoft.com/office/drawing/2014/main" id="{49D762E9-7EC7-D660-82D4-7562FF68EEA7}"/>
              </a:ext>
            </a:extLst>
          </p:cNvPr>
          <p:cNvSpPr txBox="1">
            <a:spLocks noGrp="1"/>
          </p:cNvSpPr>
          <p:nvPr>
            <p:ph type="title"/>
          </p:nvPr>
        </p:nvSpPr>
        <p:spPr>
          <a:xfrm>
            <a:off x="1524000" y="1079500"/>
            <a:ext cx="18787962" cy="1425455"/>
          </a:xfrm>
          <a:prstGeom prst="rect">
            <a:avLst/>
          </a:prstGeom>
          <a:noFill/>
          <a:ln>
            <a:noFill/>
          </a:ln>
        </p:spPr>
        <p:txBody>
          <a:bodyPr spcFirstLastPara="1" wrap="square" lIns="50800" tIns="50800" rIns="50800" bIns="50800" anchor="t" anchorCtr="0">
            <a:normAutofit/>
          </a:bodyPr>
          <a:lstStyle/>
          <a:p>
            <a:r>
              <a:rPr lang="en-US" sz="8050">
                <a:solidFill>
                  <a:schemeClr val="bg1">
                    <a:lumMod val="95000"/>
                  </a:schemeClr>
                </a:solidFill>
              </a:rPr>
              <a:t>We can reduce visual complexity too</a:t>
            </a:r>
            <a:endParaRPr lang="en-US">
              <a:solidFill>
                <a:schemeClr val="bg1">
                  <a:lumMod val="95000"/>
                </a:schemeClr>
              </a:solidFill>
            </a:endParaRPr>
          </a:p>
        </p:txBody>
      </p:sp>
    </p:spTree>
    <p:extLst>
      <p:ext uri="{BB962C8B-B14F-4D97-AF65-F5344CB8AC3E}">
        <p14:creationId xmlns:p14="http://schemas.microsoft.com/office/powerpoint/2010/main" val="3224691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6">
          <a:extLst>
            <a:ext uri="{FF2B5EF4-FFF2-40B4-BE49-F238E27FC236}">
              <a16:creationId xmlns:a16="http://schemas.microsoft.com/office/drawing/2014/main" id="{6146BC4F-4CF1-281C-059B-ACD2AE7D733D}"/>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8149A59E-FF4E-38ED-CB83-152E28900B1E}"/>
              </a:ext>
            </a:extLst>
          </p:cNvPr>
          <p:cNvSpPr txBox="1">
            <a:spLocks noGrp="1"/>
          </p:cNvSpPr>
          <p:nvPr>
            <p:ph type="title"/>
          </p:nvPr>
        </p:nvSpPr>
        <p:spPr>
          <a:xfrm>
            <a:off x="1524000" y="1079500"/>
            <a:ext cx="20485582" cy="1425455"/>
          </a:xfrm>
          <a:prstGeom prst="rect">
            <a:avLst/>
          </a:prstGeom>
          <a:noFill/>
          <a:ln>
            <a:noFill/>
          </a:ln>
        </p:spPr>
        <p:txBody>
          <a:bodyPr spcFirstLastPara="1" wrap="square" lIns="50800" tIns="50800" rIns="50800" bIns="50800" anchor="t" anchorCtr="0">
            <a:normAutofit/>
          </a:bodyPr>
          <a:lstStyle/>
          <a:p>
            <a:r>
              <a:rPr lang="en-US" sz="8050">
                <a:solidFill>
                  <a:schemeClr val="bg1">
                    <a:lumMod val="95000"/>
                  </a:schemeClr>
                </a:solidFill>
              </a:rPr>
              <a:t>We can add a more descriptive explanation</a:t>
            </a:r>
            <a:endParaRPr lang="en-US">
              <a:solidFill>
                <a:schemeClr val="bg1">
                  <a:lumMod val="95000"/>
                </a:schemeClr>
              </a:solidFill>
            </a:endParaRPr>
          </a:p>
        </p:txBody>
      </p:sp>
      <p:pic>
        <p:nvPicPr>
          <p:cNvPr id="2" name="Picture 1" descr="Longer description added. Colors removed, white on a black background. Text size increased. Estimated US Energy Consumption in 2017. Sankey diagram. Sankey charts are used to visualize data flow and volume between nodes. Visually wider lines indicate larger volumes. This chart is showing energy consumption and types. Interacting with this chart by selecting a node or flow (such as with a click) will update the stacked bar chart below.">
            <a:extLst>
              <a:ext uri="{FF2B5EF4-FFF2-40B4-BE49-F238E27FC236}">
                <a16:creationId xmlns:a16="http://schemas.microsoft.com/office/drawing/2014/main" id="{A6055D4A-F834-C5DF-F2DD-E6CCC3F11DB6}"/>
              </a:ext>
            </a:extLst>
          </p:cNvPr>
          <p:cNvPicPr>
            <a:picLocks noChangeAspect="1"/>
          </p:cNvPicPr>
          <p:nvPr/>
        </p:nvPicPr>
        <p:blipFill>
          <a:blip r:embed="rId3"/>
          <a:stretch>
            <a:fillRect/>
          </a:stretch>
        </p:blipFill>
        <p:spPr>
          <a:xfrm>
            <a:off x="1523008" y="3175213"/>
            <a:ext cx="19278600" cy="8572500"/>
          </a:xfrm>
          <a:prstGeom prst="rect">
            <a:avLst/>
          </a:prstGeom>
        </p:spPr>
      </p:pic>
    </p:spTree>
    <p:extLst>
      <p:ext uri="{BB962C8B-B14F-4D97-AF65-F5344CB8AC3E}">
        <p14:creationId xmlns:p14="http://schemas.microsoft.com/office/powerpoint/2010/main" val="2733401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9FA0-C26E-A22E-3FB6-EC7078474EF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432EAF1-7852-9869-22EF-3BA1E97CC156}"/>
              </a:ext>
            </a:extLst>
          </p:cNvPr>
          <p:cNvSpPr>
            <a:spLocks noGrp="1"/>
          </p:cNvSpPr>
          <p:nvPr>
            <p:ph type="body" idx="1"/>
          </p:nvPr>
        </p:nvSpPr>
        <p:spPr/>
        <p:txBody>
          <a:bodyPr/>
          <a:lstStyle/>
          <a:p>
            <a:endParaRPr lang="en-US"/>
          </a:p>
        </p:txBody>
      </p:sp>
      <p:pic>
        <p:nvPicPr>
          <p:cNvPr id="4" name="Picture 3" descr="A collage of books&#10;">
            <a:extLst>
              <a:ext uri="{FF2B5EF4-FFF2-40B4-BE49-F238E27FC236}">
                <a16:creationId xmlns:a16="http://schemas.microsoft.com/office/drawing/2014/main" id="{8BCB8579-DAE3-C649-6CA5-C0F8B556F01F}"/>
              </a:ext>
            </a:extLst>
          </p:cNvPr>
          <p:cNvPicPr>
            <a:picLocks noChangeAspect="1"/>
          </p:cNvPicPr>
          <p:nvPr/>
        </p:nvPicPr>
        <p:blipFill>
          <a:blip r:embed="rId2"/>
          <a:stretch>
            <a:fillRect/>
          </a:stretch>
        </p:blipFill>
        <p:spPr>
          <a:xfrm>
            <a:off x="0" y="2679"/>
            <a:ext cx="24374475" cy="13710642"/>
          </a:xfrm>
          <a:prstGeom prst="rect">
            <a:avLst/>
          </a:prstGeom>
        </p:spPr>
      </p:pic>
    </p:spTree>
    <p:extLst>
      <p:ext uri="{BB962C8B-B14F-4D97-AF65-F5344CB8AC3E}">
        <p14:creationId xmlns:p14="http://schemas.microsoft.com/office/powerpoint/2010/main" val="749914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6">
          <a:extLst>
            <a:ext uri="{FF2B5EF4-FFF2-40B4-BE49-F238E27FC236}">
              <a16:creationId xmlns:a16="http://schemas.microsoft.com/office/drawing/2014/main" id="{74763263-83DA-5DA0-AFED-3D9A3899E6CD}"/>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C07BA4D0-285C-E09A-F6B7-A10B161B066B}"/>
              </a:ext>
            </a:extLst>
          </p:cNvPr>
          <p:cNvSpPr txBox="1">
            <a:spLocks noGrp="1"/>
          </p:cNvSpPr>
          <p:nvPr>
            <p:ph type="title"/>
          </p:nvPr>
        </p:nvSpPr>
        <p:spPr>
          <a:xfrm>
            <a:off x="1524000" y="1079500"/>
            <a:ext cx="20485582" cy="1425455"/>
          </a:xfrm>
          <a:prstGeom prst="rect">
            <a:avLst/>
          </a:prstGeom>
          <a:noFill/>
          <a:ln>
            <a:noFill/>
          </a:ln>
        </p:spPr>
        <p:txBody>
          <a:bodyPr spcFirstLastPara="1" wrap="square" lIns="50800" tIns="50800" rIns="50800" bIns="50800" anchor="t" anchorCtr="0">
            <a:normAutofit/>
          </a:bodyPr>
          <a:lstStyle/>
          <a:p>
            <a:r>
              <a:rPr lang="en-US" sz="8050">
                <a:solidFill>
                  <a:schemeClr val="bg1">
                    <a:lumMod val="95000"/>
                  </a:schemeClr>
                </a:solidFill>
              </a:rPr>
              <a:t>Is this the </a:t>
            </a:r>
            <a:r>
              <a:rPr lang="en-US" sz="8050" i="1">
                <a:solidFill>
                  <a:schemeClr val="bg1">
                    <a:lumMod val="95000"/>
                  </a:schemeClr>
                </a:solidFill>
              </a:rPr>
              <a:t>perfect</a:t>
            </a:r>
            <a:r>
              <a:rPr lang="en-US" sz="8050">
                <a:solidFill>
                  <a:schemeClr val="bg1">
                    <a:lumMod val="95000"/>
                  </a:schemeClr>
                </a:solidFill>
              </a:rPr>
              <a:t>, most accessible design?</a:t>
            </a:r>
            <a:endParaRPr lang="en-US">
              <a:solidFill>
                <a:schemeClr val="bg1">
                  <a:lumMod val="95000"/>
                </a:schemeClr>
              </a:solidFill>
            </a:endParaRPr>
          </a:p>
        </p:txBody>
      </p:sp>
      <p:pic>
        <p:nvPicPr>
          <p:cNvPr id="2" name="Picture 1" descr="Longer description added. Colors removed, white on a black background. Text size increased. Estimated US Energy Consumption in 2017. Sankey diagram. Sankey charts are used to visualize data flow and volume between nodes. Visually wider lines indicate larger volumes. This chart is showing energy consumption and types. Interacting with this chart by selecting a node or flow (such as with a click) will update the stacked bar chart below.">
            <a:extLst>
              <a:ext uri="{FF2B5EF4-FFF2-40B4-BE49-F238E27FC236}">
                <a16:creationId xmlns:a16="http://schemas.microsoft.com/office/drawing/2014/main" id="{C08BB8D2-EB3A-E927-1D8F-3148ADA7CF52}"/>
              </a:ext>
            </a:extLst>
          </p:cNvPr>
          <p:cNvPicPr>
            <a:picLocks noChangeAspect="1"/>
          </p:cNvPicPr>
          <p:nvPr/>
        </p:nvPicPr>
        <p:blipFill>
          <a:blip r:embed="rId3"/>
          <a:stretch>
            <a:fillRect/>
          </a:stretch>
        </p:blipFill>
        <p:spPr>
          <a:xfrm>
            <a:off x="1523008" y="3175213"/>
            <a:ext cx="19278600" cy="8572500"/>
          </a:xfrm>
          <a:prstGeom prst="rect">
            <a:avLst/>
          </a:prstGeom>
        </p:spPr>
      </p:pic>
    </p:spTree>
    <p:extLst>
      <p:ext uri="{BB962C8B-B14F-4D97-AF65-F5344CB8AC3E}">
        <p14:creationId xmlns:p14="http://schemas.microsoft.com/office/powerpoint/2010/main" val="823224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6">
          <a:extLst>
            <a:ext uri="{FF2B5EF4-FFF2-40B4-BE49-F238E27FC236}">
              <a16:creationId xmlns:a16="http://schemas.microsoft.com/office/drawing/2014/main" id="{DFB6501E-57AC-E701-338D-A6109416F285}"/>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099D715A-412E-BD3E-11A1-09E401D5FB30}"/>
              </a:ext>
            </a:extLst>
          </p:cNvPr>
          <p:cNvSpPr txBox="1">
            <a:spLocks noGrp="1"/>
          </p:cNvSpPr>
          <p:nvPr>
            <p:ph type="title"/>
          </p:nvPr>
        </p:nvSpPr>
        <p:spPr>
          <a:xfrm>
            <a:off x="1524000" y="1079500"/>
            <a:ext cx="20485582" cy="1425455"/>
          </a:xfrm>
          <a:prstGeom prst="rect">
            <a:avLst/>
          </a:prstGeom>
          <a:noFill/>
          <a:ln>
            <a:noFill/>
          </a:ln>
        </p:spPr>
        <p:txBody>
          <a:bodyPr spcFirstLastPara="1" wrap="square" lIns="50800" tIns="50800" rIns="50800" bIns="50800" anchor="t" anchorCtr="0">
            <a:normAutofit/>
          </a:bodyPr>
          <a:lstStyle/>
          <a:p>
            <a:r>
              <a:rPr lang="en-US" sz="8050">
                <a:solidFill>
                  <a:schemeClr val="bg1">
                    <a:lumMod val="95000"/>
                  </a:schemeClr>
                </a:solidFill>
              </a:rPr>
              <a:t>Bad news...</a:t>
            </a:r>
            <a:endParaRPr lang="en-US">
              <a:solidFill>
                <a:schemeClr val="bg1">
                  <a:lumMod val="95000"/>
                </a:schemeClr>
              </a:solidFill>
            </a:endParaRPr>
          </a:p>
        </p:txBody>
      </p:sp>
      <p:pic>
        <p:nvPicPr>
          <p:cNvPr id="2" name="Picture 1" descr="Longer description added. Colors removed, white on a black background. Text size increased. Estimated US Energy Consumption in 2017. Sankey diagram. Sankey charts are used to visualize data flow and volume between nodes. Visually wider lines indicate larger volumes. This chart is showing energy consumption and types. Interacting with this chart by selecting a node or flow (such as with a click) will update the stacked bar chart below.">
            <a:extLst>
              <a:ext uri="{FF2B5EF4-FFF2-40B4-BE49-F238E27FC236}">
                <a16:creationId xmlns:a16="http://schemas.microsoft.com/office/drawing/2014/main" id="{21D2DAB7-11B2-CD13-0BDD-4B8130997DC1}"/>
              </a:ext>
            </a:extLst>
          </p:cNvPr>
          <p:cNvPicPr>
            <a:picLocks noChangeAspect="1"/>
          </p:cNvPicPr>
          <p:nvPr/>
        </p:nvPicPr>
        <p:blipFill>
          <a:blip r:embed="rId3"/>
          <a:stretch>
            <a:fillRect/>
          </a:stretch>
        </p:blipFill>
        <p:spPr>
          <a:xfrm>
            <a:off x="1523008" y="3175213"/>
            <a:ext cx="19278600" cy="8572500"/>
          </a:xfrm>
          <a:prstGeom prst="rect">
            <a:avLst/>
          </a:prstGeom>
        </p:spPr>
      </p:pic>
    </p:spTree>
    <p:extLst>
      <p:ext uri="{BB962C8B-B14F-4D97-AF65-F5344CB8AC3E}">
        <p14:creationId xmlns:p14="http://schemas.microsoft.com/office/powerpoint/2010/main" val="3611791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6">
          <a:extLst>
            <a:ext uri="{FF2B5EF4-FFF2-40B4-BE49-F238E27FC236}">
              <a16:creationId xmlns:a16="http://schemas.microsoft.com/office/drawing/2014/main" id="{9CDF7624-9E75-5DF5-DBCE-715791D9DBA6}"/>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2D64FA72-AC41-00E5-3026-0D48A6C83C06}"/>
              </a:ext>
            </a:extLst>
          </p:cNvPr>
          <p:cNvSpPr txBox="1">
            <a:spLocks noGrp="1"/>
          </p:cNvSpPr>
          <p:nvPr>
            <p:ph type="title"/>
          </p:nvPr>
        </p:nvSpPr>
        <p:spPr>
          <a:xfrm>
            <a:off x="1524000" y="1079500"/>
            <a:ext cx="20485582" cy="1425455"/>
          </a:xfrm>
          <a:prstGeom prst="rect">
            <a:avLst/>
          </a:prstGeom>
          <a:noFill/>
          <a:ln>
            <a:noFill/>
          </a:ln>
        </p:spPr>
        <p:txBody>
          <a:bodyPr spcFirstLastPara="1" wrap="square" lIns="50800" tIns="50800" rIns="50800" bIns="50800" anchor="t" anchorCtr="0">
            <a:normAutofit/>
          </a:bodyPr>
          <a:lstStyle/>
          <a:p>
            <a:r>
              <a:rPr lang="en-US" sz="8050">
                <a:solidFill>
                  <a:schemeClr val="bg1">
                    <a:lumMod val="95000"/>
                  </a:schemeClr>
                </a:solidFill>
              </a:rPr>
              <a:t>Bad news...</a:t>
            </a:r>
            <a:endParaRPr lang="en-US">
              <a:solidFill>
                <a:schemeClr val="bg1">
                  <a:lumMod val="95000"/>
                </a:schemeClr>
              </a:solidFill>
            </a:endParaRPr>
          </a:p>
        </p:txBody>
      </p:sp>
      <p:pic>
        <p:nvPicPr>
          <p:cNvPr id="2" name="Picture 1" descr="Longer description added. Colors removed, white on a black background. Text size increased. Estimated US Energy Consumption in 2017. Sankey diagram. Sankey charts are used to visualize data flow and volume between nodes. Visually wider lines indicate larger volumes. This chart is showing energy consumption and types. Interacting with this chart by selecting a node or flow (such as with a click) will update the stacked bar chart below.">
            <a:extLst>
              <a:ext uri="{FF2B5EF4-FFF2-40B4-BE49-F238E27FC236}">
                <a16:creationId xmlns:a16="http://schemas.microsoft.com/office/drawing/2014/main" id="{11179E5C-9479-6811-B5B9-4DC573F17F87}"/>
              </a:ext>
            </a:extLst>
          </p:cNvPr>
          <p:cNvPicPr>
            <a:picLocks noChangeAspect="1"/>
          </p:cNvPicPr>
          <p:nvPr/>
        </p:nvPicPr>
        <p:blipFill>
          <a:blip r:embed="rId3"/>
          <a:stretch>
            <a:fillRect/>
          </a:stretch>
        </p:blipFill>
        <p:spPr>
          <a:xfrm>
            <a:off x="1523008" y="3175213"/>
            <a:ext cx="19278600" cy="8572500"/>
          </a:xfrm>
          <a:prstGeom prst="rect">
            <a:avLst/>
          </a:prstGeom>
        </p:spPr>
      </p:pic>
      <p:sp>
        <p:nvSpPr>
          <p:cNvPr id="4" name="Star: 5 Points 3">
            <a:extLst>
              <a:ext uri="{FF2B5EF4-FFF2-40B4-BE49-F238E27FC236}">
                <a16:creationId xmlns:a16="http://schemas.microsoft.com/office/drawing/2014/main" id="{C24EC01A-CA91-A6F7-E775-1A8AF2813475}"/>
              </a:ext>
              <a:ext uri="{C183D7F6-B498-43B3-948B-1728B52AA6E4}">
                <adec:decorative xmlns:adec="http://schemas.microsoft.com/office/drawing/2017/decorative" val="1"/>
              </a:ext>
            </a:extLst>
          </p:cNvPr>
          <p:cNvSpPr/>
          <p:nvPr/>
        </p:nvSpPr>
        <p:spPr>
          <a:xfrm>
            <a:off x="7756730" y="1013894"/>
            <a:ext cx="1558321" cy="1404666"/>
          </a:xfrm>
          <a:prstGeom prst="star5">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6" name="TextBox 5">
            <a:extLst>
              <a:ext uri="{FF2B5EF4-FFF2-40B4-BE49-F238E27FC236}">
                <a16:creationId xmlns:a16="http://schemas.microsoft.com/office/drawing/2014/main" id="{42CCBD3E-AA5C-B4AF-DD3F-1CCB379AE2FE}"/>
              </a:ext>
            </a:extLst>
          </p:cNvPr>
          <p:cNvSpPr txBox="1"/>
          <p:nvPr/>
        </p:nvSpPr>
        <p:spPr>
          <a:xfrm>
            <a:off x="9315132" y="1104163"/>
            <a:ext cx="6261224"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This design has accessibility issues too</a:t>
            </a:r>
            <a:endParaRPr lang="en-US"/>
          </a:p>
        </p:txBody>
      </p:sp>
    </p:spTree>
    <p:extLst>
      <p:ext uri="{BB962C8B-B14F-4D97-AF65-F5344CB8AC3E}">
        <p14:creationId xmlns:p14="http://schemas.microsoft.com/office/powerpoint/2010/main" val="32007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263FCB9-C313-AE66-D560-BF853A1C5B63}"/>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5E19F2CD-4921-152B-094E-CAF339BAE6A8}"/>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There is no such thing as a single, perfect visualization</a:t>
            </a:r>
          </a:p>
        </p:txBody>
      </p:sp>
      <p:pic>
        <p:nvPicPr>
          <p:cNvPr id="6" name="Picture Placeholder 5" descr="Estimated US Energy Consumption in 2017. Sankey Diagram shown with textures and colors across the sankey flow bands.">
            <a:extLst>
              <a:ext uri="{FF2B5EF4-FFF2-40B4-BE49-F238E27FC236}">
                <a16:creationId xmlns:a16="http://schemas.microsoft.com/office/drawing/2014/main" id="{3CD4A070-E872-56AC-34D8-F73F0AD2AEE5}"/>
              </a:ext>
            </a:extLst>
          </p:cNvPr>
          <p:cNvPicPr>
            <a:picLocks noGrp="1" noChangeAspect="1"/>
          </p:cNvPicPr>
          <p:nvPr>
            <p:ph type="pic" idx="3"/>
          </p:nvPr>
        </p:nvPicPr>
        <p:blipFill>
          <a:blip r:embed="rId3"/>
          <a:srcRect t="4236" r="47" b="2686"/>
          <a:stretch/>
        </p:blipFill>
        <p:spPr>
          <a:xfrm>
            <a:off x="1522704" y="2956367"/>
            <a:ext cx="20266752" cy="8692273"/>
          </a:xfrm>
        </p:spPr>
      </p:pic>
    </p:spTree>
    <p:extLst>
      <p:ext uri="{BB962C8B-B14F-4D97-AF65-F5344CB8AC3E}">
        <p14:creationId xmlns:p14="http://schemas.microsoft.com/office/powerpoint/2010/main" val="3417307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7983259-D509-1B27-BDAF-C24FD2143A51}"/>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408CDF6A-8798-9A06-6555-22C4BB3E1B54}"/>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One design </a:t>
            </a:r>
            <a:r>
              <a:rPr lang="en-US" sz="6600" i="1"/>
              <a:t>cannot </a:t>
            </a:r>
            <a:r>
              <a:rPr lang="en-US" sz="6600"/>
              <a:t>fit all</a:t>
            </a:r>
            <a:endParaRPr lang="en-US"/>
          </a:p>
        </p:txBody>
      </p:sp>
      <p:pic>
        <p:nvPicPr>
          <p:cNvPr id="6" name="Picture Placeholder 5" descr="Estimated US Energy Consumption in 2017. Sankey Diagram shown with textures and colors across the sankey flow bands.">
            <a:extLst>
              <a:ext uri="{FF2B5EF4-FFF2-40B4-BE49-F238E27FC236}">
                <a16:creationId xmlns:a16="http://schemas.microsoft.com/office/drawing/2014/main" id="{043792B5-DE15-CA6F-CD96-EDA3A8CD8728}"/>
              </a:ext>
            </a:extLst>
          </p:cNvPr>
          <p:cNvPicPr>
            <a:picLocks noGrp="1" noChangeAspect="1"/>
          </p:cNvPicPr>
          <p:nvPr>
            <p:ph type="pic" idx="3"/>
          </p:nvPr>
        </p:nvPicPr>
        <p:blipFill>
          <a:blip r:embed="rId3"/>
          <a:srcRect t="4236" r="47" b="2686"/>
          <a:stretch/>
        </p:blipFill>
        <p:spPr>
          <a:xfrm>
            <a:off x="1522704" y="2956367"/>
            <a:ext cx="20266752" cy="8692273"/>
          </a:xfrm>
        </p:spPr>
      </p:pic>
    </p:spTree>
    <p:extLst>
      <p:ext uri="{BB962C8B-B14F-4D97-AF65-F5344CB8AC3E}">
        <p14:creationId xmlns:p14="http://schemas.microsoft.com/office/powerpoint/2010/main" val="3527046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011178B-E241-655B-174E-6209E6AB0573}"/>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D0E4E7F8-72E6-94DA-836A-100A21155B4A}"/>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Why should our chart designs be one-size-fits-all?</a:t>
            </a:r>
            <a:endParaRPr lang="en-US"/>
          </a:p>
        </p:txBody>
      </p:sp>
      <p:pic>
        <p:nvPicPr>
          <p:cNvPr id="4" name="Graphic 3" descr="small shirt">
            <a:extLst>
              <a:ext uri="{FF2B5EF4-FFF2-40B4-BE49-F238E27FC236}">
                <a16:creationId xmlns:a16="http://schemas.microsoft.com/office/drawing/2014/main" id="{CD8BA885-0B08-73CC-3351-EB56AB067A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9588" y="4229100"/>
            <a:ext cx="5181600" cy="5181600"/>
          </a:xfrm>
          <a:prstGeom prst="rect">
            <a:avLst/>
          </a:prstGeom>
        </p:spPr>
      </p:pic>
      <p:pic>
        <p:nvPicPr>
          <p:cNvPr id="2" name="Graphic 1" descr="medium shirt">
            <a:extLst>
              <a:ext uri="{FF2B5EF4-FFF2-40B4-BE49-F238E27FC236}">
                <a16:creationId xmlns:a16="http://schemas.microsoft.com/office/drawing/2014/main" id="{0C83E016-0535-C8D1-4988-13F4BC6E97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341" y="3475956"/>
            <a:ext cx="5983705" cy="5999747"/>
          </a:xfrm>
          <a:prstGeom prst="rect">
            <a:avLst/>
          </a:prstGeom>
        </p:spPr>
      </p:pic>
      <p:pic>
        <p:nvPicPr>
          <p:cNvPr id="3" name="Graphic 2" descr="large shirt">
            <a:extLst>
              <a:ext uri="{FF2B5EF4-FFF2-40B4-BE49-F238E27FC236}">
                <a16:creationId xmlns:a16="http://schemas.microsoft.com/office/drawing/2014/main" id="{2297F588-5C24-95F2-9D0E-AED1493475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47844" y="2818897"/>
            <a:ext cx="6673515" cy="6737684"/>
          </a:xfrm>
          <a:prstGeom prst="rect">
            <a:avLst/>
          </a:prstGeom>
        </p:spPr>
      </p:pic>
    </p:spTree>
    <p:extLst>
      <p:ext uri="{BB962C8B-B14F-4D97-AF65-F5344CB8AC3E}">
        <p14:creationId xmlns:p14="http://schemas.microsoft.com/office/powerpoint/2010/main" val="3377780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5930D8F-4830-5241-5AB4-3AC3DB98DAEB}"/>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653E57B1-4998-9861-AA65-FC25B0BB27C5}"/>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Good design enables </a:t>
            </a:r>
            <a:r>
              <a:rPr lang="en-US" sz="6600" b="1"/>
              <a:t>personalization </a:t>
            </a:r>
            <a:endParaRPr lang="en-US" sz="6600" b="1" i="1"/>
          </a:p>
        </p:txBody>
      </p:sp>
      <p:pic>
        <p:nvPicPr>
          <p:cNvPr id="6" name="Picture Placeholder 5" descr="Estimated US Energy Consumption in 2017. Sankey Diagram shown with textures and colors across the sankey flow bands.">
            <a:extLst>
              <a:ext uri="{FF2B5EF4-FFF2-40B4-BE49-F238E27FC236}">
                <a16:creationId xmlns:a16="http://schemas.microsoft.com/office/drawing/2014/main" id="{A37FA909-A541-622E-85CE-8039FA3D7004}"/>
              </a:ext>
            </a:extLst>
          </p:cNvPr>
          <p:cNvPicPr>
            <a:picLocks noGrp="1" noChangeAspect="1"/>
          </p:cNvPicPr>
          <p:nvPr>
            <p:ph type="pic" idx="3"/>
          </p:nvPr>
        </p:nvPicPr>
        <p:blipFill>
          <a:blip r:embed="rId3"/>
          <a:srcRect t="4236" r="47" b="2686"/>
          <a:stretch/>
        </p:blipFill>
        <p:spPr>
          <a:xfrm>
            <a:off x="642244" y="2407338"/>
            <a:ext cx="10799535" cy="4565972"/>
          </a:xfrm>
        </p:spPr>
      </p:pic>
      <p:pic>
        <p:nvPicPr>
          <p:cNvPr id="3" name="Picture 2" descr="Text size increased. Estimated US Energy Consumption in 2017. Sankey Diagram shown with textures and colors across the sankey flow bands.">
            <a:extLst>
              <a:ext uri="{FF2B5EF4-FFF2-40B4-BE49-F238E27FC236}">
                <a16:creationId xmlns:a16="http://schemas.microsoft.com/office/drawing/2014/main" id="{A9B267B5-25EA-5459-690B-E8F47AB5204D}"/>
              </a:ext>
            </a:extLst>
          </p:cNvPr>
          <p:cNvPicPr>
            <a:picLocks noChangeAspect="1"/>
          </p:cNvPicPr>
          <p:nvPr/>
        </p:nvPicPr>
        <p:blipFill>
          <a:blip r:embed="rId4"/>
          <a:srcRect t="706" r="1567" b="159"/>
          <a:stretch/>
        </p:blipFill>
        <p:spPr>
          <a:xfrm>
            <a:off x="641190" y="7182502"/>
            <a:ext cx="10800306" cy="4535368"/>
          </a:xfrm>
          <a:prstGeom prst="rect">
            <a:avLst/>
          </a:prstGeom>
          <a:ln>
            <a:noFill/>
          </a:ln>
        </p:spPr>
      </p:pic>
      <p:pic>
        <p:nvPicPr>
          <p:cNvPr id="5" name="Picture 4" descr="Longer description added. Colors removed, white on a black background. Text size increased. Estimated US Energy Consumption in 2017. Sankey diagram. Sankey charts are used to visualize data flow and volume between nodes. Visually wider lines indicate larger volumes. This chart is showing energy consumption and types. Interacting with this chart by selecting a node or flow (such as with a click) will update the stacked bar chart below.">
            <a:extLst>
              <a:ext uri="{FF2B5EF4-FFF2-40B4-BE49-F238E27FC236}">
                <a16:creationId xmlns:a16="http://schemas.microsoft.com/office/drawing/2014/main" id="{439D43B6-EC95-DEC0-7EED-B763A706A932}"/>
              </a:ext>
            </a:extLst>
          </p:cNvPr>
          <p:cNvPicPr>
            <a:picLocks noChangeAspect="1"/>
          </p:cNvPicPr>
          <p:nvPr/>
        </p:nvPicPr>
        <p:blipFill>
          <a:blip r:embed="rId5"/>
          <a:stretch>
            <a:fillRect/>
          </a:stretch>
        </p:blipFill>
        <p:spPr>
          <a:xfrm>
            <a:off x="12101258" y="7182419"/>
            <a:ext cx="10775941" cy="4774270"/>
          </a:xfrm>
          <a:prstGeom prst="rect">
            <a:avLst/>
          </a:prstGeom>
        </p:spPr>
      </p:pic>
      <p:pic>
        <p:nvPicPr>
          <p:cNvPr id="9" name="Picture 8" descr="Text size increased, patterns removed. Estimated US Energy Consumption in 2017. Sankey Diagram shown with textures and colors across the sankey flow bands.">
            <a:extLst>
              <a:ext uri="{FF2B5EF4-FFF2-40B4-BE49-F238E27FC236}">
                <a16:creationId xmlns:a16="http://schemas.microsoft.com/office/drawing/2014/main" id="{D2B60275-5CAA-0399-DA4E-E05A2B773139}"/>
              </a:ext>
            </a:extLst>
          </p:cNvPr>
          <p:cNvPicPr>
            <a:picLocks noChangeAspect="1"/>
          </p:cNvPicPr>
          <p:nvPr/>
        </p:nvPicPr>
        <p:blipFill>
          <a:blip r:embed="rId6"/>
          <a:srcRect l="236" t="3199" r="62" b="1614"/>
          <a:stretch/>
        </p:blipFill>
        <p:spPr>
          <a:xfrm>
            <a:off x="12100454" y="2364518"/>
            <a:ext cx="10749787" cy="4606458"/>
          </a:xfrm>
          <a:prstGeom prst="rect">
            <a:avLst/>
          </a:prstGeom>
          <a:ln>
            <a:noFill/>
          </a:ln>
        </p:spPr>
      </p:pic>
    </p:spTree>
    <p:extLst>
      <p:ext uri="{BB962C8B-B14F-4D97-AF65-F5344CB8AC3E}">
        <p14:creationId xmlns:p14="http://schemas.microsoft.com/office/powerpoint/2010/main" val="1088337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94D419-0DEE-45B2-3C4F-633926367E41}"/>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FD31907E-9E32-5A4A-0124-BB20985F99FB}"/>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We have been enabling personalization for years</a:t>
            </a:r>
            <a:endParaRPr lang="en-US"/>
          </a:p>
        </p:txBody>
      </p:sp>
      <p:pic>
        <p:nvPicPr>
          <p:cNvPr id="2" name="Picture 1" descr="A screenshot of a video game">
            <a:extLst>
              <a:ext uri="{FF2B5EF4-FFF2-40B4-BE49-F238E27FC236}">
                <a16:creationId xmlns:a16="http://schemas.microsoft.com/office/drawing/2014/main" id="{B8341158-C429-9553-C971-C8B6ECAF0F4A}"/>
              </a:ext>
            </a:extLst>
          </p:cNvPr>
          <p:cNvPicPr>
            <a:picLocks noChangeAspect="1"/>
          </p:cNvPicPr>
          <p:nvPr/>
        </p:nvPicPr>
        <p:blipFill>
          <a:blip r:embed="rId3"/>
          <a:stretch>
            <a:fillRect/>
          </a:stretch>
        </p:blipFill>
        <p:spPr>
          <a:xfrm>
            <a:off x="1523723" y="3822002"/>
            <a:ext cx="10677767" cy="5936634"/>
          </a:xfrm>
          <a:prstGeom prst="rect">
            <a:avLst/>
          </a:prstGeom>
          <a:ln>
            <a:noFill/>
          </a:ln>
        </p:spPr>
      </p:pic>
      <p:sp>
        <p:nvSpPr>
          <p:cNvPr id="3" name="TextBox 2">
            <a:extLst>
              <a:ext uri="{FF2B5EF4-FFF2-40B4-BE49-F238E27FC236}">
                <a16:creationId xmlns:a16="http://schemas.microsoft.com/office/drawing/2014/main" id="{08AB9D97-5EFA-A5C8-5606-A4D6068D3E95}"/>
              </a:ext>
            </a:extLst>
          </p:cNvPr>
          <p:cNvSpPr txBox="1"/>
          <p:nvPr/>
        </p:nvSpPr>
        <p:spPr>
          <a:xfrm>
            <a:off x="1526061" y="3020734"/>
            <a:ext cx="47927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IBM Plex Sans"/>
              </a:rPr>
              <a:t>Video games</a:t>
            </a:r>
          </a:p>
        </p:txBody>
      </p:sp>
      <p:pic>
        <p:nvPicPr>
          <p:cNvPr id="5" name="Picture 4" descr="A screenshot of a preferences panel from an iPad.">
            <a:extLst>
              <a:ext uri="{FF2B5EF4-FFF2-40B4-BE49-F238E27FC236}">
                <a16:creationId xmlns:a16="http://schemas.microsoft.com/office/drawing/2014/main" id="{ECF62ECF-3FC1-1C40-A9DA-2F5C2BE7AC13}"/>
              </a:ext>
            </a:extLst>
          </p:cNvPr>
          <p:cNvPicPr>
            <a:picLocks noChangeAspect="1"/>
          </p:cNvPicPr>
          <p:nvPr/>
        </p:nvPicPr>
        <p:blipFill>
          <a:blip r:embed="rId4"/>
          <a:stretch>
            <a:fillRect/>
          </a:stretch>
        </p:blipFill>
        <p:spPr>
          <a:xfrm>
            <a:off x="13439407" y="3686134"/>
            <a:ext cx="9044652" cy="6290359"/>
          </a:xfrm>
          <a:prstGeom prst="rect">
            <a:avLst/>
          </a:prstGeom>
          <a:ln>
            <a:noFill/>
          </a:ln>
        </p:spPr>
      </p:pic>
      <p:sp>
        <p:nvSpPr>
          <p:cNvPr id="6" name="TextBox 5">
            <a:extLst>
              <a:ext uri="{FF2B5EF4-FFF2-40B4-BE49-F238E27FC236}">
                <a16:creationId xmlns:a16="http://schemas.microsoft.com/office/drawing/2014/main" id="{9FF9D968-33B5-6E4E-23D2-3034A8B0F21F}"/>
              </a:ext>
            </a:extLst>
          </p:cNvPr>
          <p:cNvSpPr txBox="1"/>
          <p:nvPr/>
        </p:nvSpPr>
        <p:spPr>
          <a:xfrm>
            <a:off x="13442107" y="2955173"/>
            <a:ext cx="866066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IBM Plex Sans"/>
              </a:rPr>
              <a:t>Devices and operating systems</a:t>
            </a:r>
            <a:endParaRPr lang="en-US"/>
          </a:p>
        </p:txBody>
      </p:sp>
      <p:sp>
        <p:nvSpPr>
          <p:cNvPr id="7" name="TextBox 6">
            <a:extLst>
              <a:ext uri="{FF2B5EF4-FFF2-40B4-BE49-F238E27FC236}">
                <a16:creationId xmlns:a16="http://schemas.microsoft.com/office/drawing/2014/main" id="{0282DDED-D0D4-465D-6E51-221EB86A4529}"/>
              </a:ext>
            </a:extLst>
          </p:cNvPr>
          <p:cNvSpPr txBox="1"/>
          <p:nvPr/>
        </p:nvSpPr>
        <p:spPr>
          <a:xfrm>
            <a:off x="1528322" y="9923119"/>
            <a:ext cx="109852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IBM Plex Sans"/>
                <a:hlinkClick r:id="rId5"/>
              </a:rPr>
              <a:t>The Last of Us 2 has more than 60 settings</a:t>
            </a:r>
            <a:endParaRPr lang="en-US" sz="3600"/>
          </a:p>
        </p:txBody>
      </p:sp>
      <p:sp>
        <p:nvSpPr>
          <p:cNvPr id="8" name="TextBox 7">
            <a:extLst>
              <a:ext uri="{FF2B5EF4-FFF2-40B4-BE49-F238E27FC236}">
                <a16:creationId xmlns:a16="http://schemas.microsoft.com/office/drawing/2014/main" id="{9114E645-D211-3333-D626-3AD5EB32622E}"/>
              </a:ext>
            </a:extLst>
          </p:cNvPr>
          <p:cNvSpPr txBox="1"/>
          <p:nvPr/>
        </p:nvSpPr>
        <p:spPr>
          <a:xfrm>
            <a:off x="13439368" y="9924010"/>
            <a:ext cx="79295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a:t>
            </a:r>
            <a:r>
              <a:rPr lang="en-US" sz="3600">
                <a:hlinkClick r:id="rId6"/>
              </a:rPr>
              <a:t>Make it yours</a:t>
            </a:r>
            <a:r>
              <a:rPr lang="en-US" sz="3600"/>
              <a:t>" is the motto for Apple's accessibility personalization</a:t>
            </a:r>
          </a:p>
        </p:txBody>
      </p:sp>
    </p:spTree>
    <p:extLst>
      <p:ext uri="{BB962C8B-B14F-4D97-AF65-F5344CB8AC3E}">
        <p14:creationId xmlns:p14="http://schemas.microsoft.com/office/powerpoint/2010/main" val="3514799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D0B4D2B-FAA5-760D-C5CE-9CE1E733FCC5}"/>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DB228B0D-C7AD-5161-B947-C89BBD51CE80}"/>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We built a preferences menu!</a:t>
            </a:r>
          </a:p>
        </p:txBody>
      </p:sp>
      <p:pic>
        <p:nvPicPr>
          <p:cNvPr id="3" name="Picture 2" descr="A dashboard with three charts and a preferences menu with many different options.">
            <a:extLst>
              <a:ext uri="{FF2B5EF4-FFF2-40B4-BE49-F238E27FC236}">
                <a16:creationId xmlns:a16="http://schemas.microsoft.com/office/drawing/2014/main" id="{6EE86139-487F-FD60-4412-683E3D39AF0F}"/>
              </a:ext>
            </a:extLst>
          </p:cNvPr>
          <p:cNvPicPr>
            <a:picLocks noChangeAspect="1"/>
          </p:cNvPicPr>
          <p:nvPr/>
        </p:nvPicPr>
        <p:blipFill>
          <a:blip r:embed="rId3"/>
          <a:stretch>
            <a:fillRect/>
          </a:stretch>
        </p:blipFill>
        <p:spPr>
          <a:xfrm>
            <a:off x="1523833" y="2658766"/>
            <a:ext cx="16631210" cy="8910260"/>
          </a:xfrm>
          <a:prstGeom prst="rect">
            <a:avLst/>
          </a:prstGeom>
          <a:ln>
            <a:noFill/>
          </a:ln>
        </p:spPr>
      </p:pic>
    </p:spTree>
    <p:extLst>
      <p:ext uri="{BB962C8B-B14F-4D97-AF65-F5344CB8AC3E}">
        <p14:creationId xmlns:p14="http://schemas.microsoft.com/office/powerpoint/2010/main" val="3106628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BFD7272-4170-E530-AEED-74D821D7CA2F}"/>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D219DA58-BAD1-E771-59F0-E319BAC6819B}"/>
              </a:ext>
            </a:extLst>
          </p:cNvPr>
          <p:cNvSpPr txBox="1">
            <a:spLocks noGrp="1"/>
          </p:cNvSpPr>
          <p:nvPr>
            <p:ph type="title"/>
          </p:nvPr>
        </p:nvSpPr>
        <p:spPr>
          <a:xfrm>
            <a:off x="1524000" y="1079500"/>
            <a:ext cx="21392267" cy="1840215"/>
          </a:xfrm>
          <a:prstGeom prst="rect">
            <a:avLst/>
          </a:prstGeom>
          <a:noFill/>
          <a:ln>
            <a:noFill/>
          </a:ln>
        </p:spPr>
        <p:txBody>
          <a:bodyPr spcFirstLastPara="1" wrap="square" lIns="50800" tIns="50800" rIns="50800" bIns="50800" anchor="t" anchorCtr="0">
            <a:normAutofit fontScale="90000"/>
          </a:bodyPr>
          <a:lstStyle/>
          <a:p>
            <a:r>
              <a:rPr lang="en-US" sz="6600"/>
              <a:t>We took a pass at customization options:</a:t>
            </a:r>
            <a:br>
              <a:rPr lang="en-US" sz="6600"/>
            </a:br>
            <a:r>
              <a:rPr lang="en-US" sz="6600"/>
              <a:t>195 categories and 774 choices</a:t>
            </a:r>
            <a:endParaRPr lang="en-US"/>
          </a:p>
        </p:txBody>
      </p:sp>
      <p:pic>
        <p:nvPicPr>
          <p:cNvPr id="2" name="Picture 1" descr="Description verbosity radio menu&#10;default&#10;disable&#10;minimal&#10;verbose (selected)">
            <a:extLst>
              <a:ext uri="{FF2B5EF4-FFF2-40B4-BE49-F238E27FC236}">
                <a16:creationId xmlns:a16="http://schemas.microsoft.com/office/drawing/2014/main" id="{EA427285-6CD8-62A0-D865-0B37DC0C2443}"/>
              </a:ext>
            </a:extLst>
          </p:cNvPr>
          <p:cNvPicPr>
            <a:picLocks noChangeAspect="1"/>
          </p:cNvPicPr>
          <p:nvPr/>
        </p:nvPicPr>
        <p:blipFill>
          <a:blip r:embed="rId3"/>
          <a:srcRect r="112" b="56673"/>
          <a:stretch/>
        </p:blipFill>
        <p:spPr>
          <a:xfrm>
            <a:off x="1891964" y="3908490"/>
            <a:ext cx="10648543" cy="2533155"/>
          </a:xfrm>
          <a:prstGeom prst="rect">
            <a:avLst/>
          </a:prstGeom>
          <a:ln>
            <a:noFill/>
          </a:ln>
        </p:spPr>
      </p:pic>
    </p:spTree>
    <p:extLst>
      <p:ext uri="{BB962C8B-B14F-4D97-AF65-F5344CB8AC3E}">
        <p14:creationId xmlns:p14="http://schemas.microsoft.com/office/powerpoint/2010/main" val="7618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a:extLst>
            <a:ext uri="{FF2B5EF4-FFF2-40B4-BE49-F238E27FC236}">
              <a16:creationId xmlns:a16="http://schemas.microsoft.com/office/drawing/2014/main" id="{AA80B05A-C9E6-B3EC-A10A-F3977839EA5D}"/>
            </a:ext>
          </a:extLst>
        </p:cNvPr>
        <p:cNvGrpSpPr/>
        <p:nvPr/>
      </p:nvGrpSpPr>
      <p:grpSpPr>
        <a:xfrm>
          <a:off x="0" y="0"/>
          <a:ext cx="0" cy="0"/>
          <a:chOff x="0" y="0"/>
          <a:chExt cx="0" cy="0"/>
        </a:xfrm>
      </p:grpSpPr>
      <p:sp>
        <p:nvSpPr>
          <p:cNvPr id="188" name="Google Shape;188;p8">
            <a:extLst>
              <a:ext uri="{FF2B5EF4-FFF2-40B4-BE49-F238E27FC236}">
                <a16:creationId xmlns:a16="http://schemas.microsoft.com/office/drawing/2014/main" id="{12EE1B50-6249-B256-F20E-4054247108B1}"/>
              </a:ext>
            </a:extLst>
          </p:cNvPr>
          <p:cNvSpPr txBox="1">
            <a:spLocks noGrp="1"/>
          </p:cNvSpPr>
          <p:nvPr>
            <p:ph type="title"/>
          </p:nvPr>
        </p:nvSpPr>
        <p:spPr>
          <a:xfrm>
            <a:off x="1405466" y="1079500"/>
            <a:ext cx="21336001" cy="1433163"/>
          </a:xfrm>
          <a:prstGeom prst="rect">
            <a:avLst/>
          </a:prstGeom>
          <a:noFill/>
          <a:ln>
            <a:noFill/>
          </a:ln>
        </p:spPr>
        <p:txBody>
          <a:bodyPr spcFirstLastPara="1" wrap="square" lIns="50800" tIns="50800" rIns="50800" bIns="50800" anchor="t" anchorCtr="0">
            <a:noAutofit/>
          </a:bodyPr>
          <a:lstStyle/>
          <a:p>
            <a:r>
              <a:rPr lang="en-US" sz="4800"/>
              <a:t>Elsevier Relies on </a:t>
            </a:r>
            <a:r>
              <a:rPr lang="en-US" sz="4800" err="1"/>
              <a:t>Highcharts</a:t>
            </a:r>
            <a:r>
              <a:rPr lang="en-US" sz="4800"/>
              <a:t> to Depict Researcher Performance</a:t>
            </a:r>
            <a:endParaRPr lang="nb-NO" sz="5400"/>
          </a:p>
          <a:p>
            <a:pPr marL="0" marR="0" lvl="0" indent="0" algn="l">
              <a:lnSpc>
                <a:spcPct val="90000"/>
              </a:lnSpc>
              <a:spcBef>
                <a:spcPts val="0"/>
              </a:spcBef>
              <a:spcAft>
                <a:spcPts val="0"/>
              </a:spcAft>
              <a:buSzPts val="8075"/>
              <a:buFont typeface="IBM Plex Sans Medium"/>
              <a:buNone/>
            </a:pPr>
            <a:endParaRPr lang="en-US" sz="4800"/>
          </a:p>
        </p:txBody>
      </p:sp>
      <p:pic>
        <p:nvPicPr>
          <p:cNvPr id="4" name="Bilde 3" descr="Screen shot of Scopus author details page for Stephen Hawking. Page shows Dr. Hawking published 161 documents with a total of 54,236 citations by 31,487 documents.">
            <a:extLst>
              <a:ext uri="{FF2B5EF4-FFF2-40B4-BE49-F238E27FC236}">
                <a16:creationId xmlns:a16="http://schemas.microsoft.com/office/drawing/2014/main" id="{C24B10C7-0D36-F8B7-A00F-659BA676ABBC}"/>
              </a:ext>
            </a:extLst>
          </p:cNvPr>
          <p:cNvPicPr>
            <a:picLocks noChangeAspect="1"/>
          </p:cNvPicPr>
          <p:nvPr/>
        </p:nvPicPr>
        <p:blipFill>
          <a:blip r:embed="rId3"/>
          <a:stretch>
            <a:fillRect/>
          </a:stretch>
        </p:blipFill>
        <p:spPr>
          <a:xfrm>
            <a:off x="5144173" y="1946018"/>
            <a:ext cx="15796601" cy="10788650"/>
          </a:xfrm>
          <a:prstGeom prst="rect">
            <a:avLst/>
          </a:prstGeom>
        </p:spPr>
      </p:pic>
    </p:spTree>
    <p:extLst>
      <p:ext uri="{BB962C8B-B14F-4D97-AF65-F5344CB8AC3E}">
        <p14:creationId xmlns:p14="http://schemas.microsoft.com/office/powerpoint/2010/main" val="2676742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CFFF0B5-DB92-DD2B-0F08-22EDC0F99323}"/>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C6A782E0-6D0F-E2B2-94F3-2B55AAE3F380}"/>
              </a:ext>
            </a:extLst>
          </p:cNvPr>
          <p:cNvSpPr txBox="1">
            <a:spLocks noGrp="1"/>
          </p:cNvSpPr>
          <p:nvPr>
            <p:ph type="title"/>
          </p:nvPr>
        </p:nvSpPr>
        <p:spPr>
          <a:xfrm>
            <a:off x="1524000" y="1079500"/>
            <a:ext cx="21392267" cy="1840215"/>
          </a:xfrm>
          <a:prstGeom prst="rect">
            <a:avLst/>
          </a:prstGeom>
          <a:noFill/>
          <a:ln>
            <a:noFill/>
          </a:ln>
        </p:spPr>
        <p:txBody>
          <a:bodyPr spcFirstLastPara="1" wrap="square" lIns="50800" tIns="50800" rIns="50800" bIns="50800" anchor="t" anchorCtr="0">
            <a:normAutofit fontScale="90000"/>
          </a:bodyPr>
          <a:lstStyle/>
          <a:p>
            <a:r>
              <a:rPr lang="en-US" sz="6600"/>
              <a:t>We took a pass at customization options:</a:t>
            </a:r>
            <a:br>
              <a:rPr lang="en-US" sz="6600"/>
            </a:br>
            <a:r>
              <a:rPr lang="en-US" sz="6600"/>
              <a:t>195 categories and 774 choices</a:t>
            </a:r>
            <a:endParaRPr lang="en-US"/>
          </a:p>
        </p:txBody>
      </p:sp>
      <p:pic>
        <p:nvPicPr>
          <p:cNvPr id="2" name="Picture 1" descr="Description verbosity radio menu&#10;default&#10;disable&#10;minimal&#10;verbose (selected)&#10;&#10;Show more description verbosity options&#10;nested menu open&#10;Chart radio menu&#10;default &#10;disable &#10;minimal &#10;verbose (selected)">
            <a:extLst>
              <a:ext uri="{FF2B5EF4-FFF2-40B4-BE49-F238E27FC236}">
                <a16:creationId xmlns:a16="http://schemas.microsoft.com/office/drawing/2014/main" id="{C416D59E-B440-C722-1A86-22B700713580}"/>
              </a:ext>
            </a:extLst>
          </p:cNvPr>
          <p:cNvPicPr>
            <a:picLocks noChangeAspect="1"/>
          </p:cNvPicPr>
          <p:nvPr/>
        </p:nvPicPr>
        <p:blipFill>
          <a:blip r:embed="rId3"/>
          <a:srcRect r="90" b="1650"/>
          <a:stretch/>
        </p:blipFill>
        <p:spPr>
          <a:xfrm>
            <a:off x="1891964" y="3908490"/>
            <a:ext cx="10650845" cy="5750122"/>
          </a:xfrm>
          <a:prstGeom prst="rect">
            <a:avLst/>
          </a:prstGeom>
          <a:ln>
            <a:noFill/>
          </a:ln>
        </p:spPr>
      </p:pic>
    </p:spTree>
    <p:extLst>
      <p:ext uri="{BB962C8B-B14F-4D97-AF65-F5344CB8AC3E}">
        <p14:creationId xmlns:p14="http://schemas.microsoft.com/office/powerpoint/2010/main" val="639021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001BDC2-385B-CE8E-8D84-05F750E63BA1}"/>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57833693-A9CD-DB5C-04B4-CF4717B2F918}"/>
              </a:ext>
            </a:extLst>
          </p:cNvPr>
          <p:cNvSpPr txBox="1">
            <a:spLocks noGrp="1"/>
          </p:cNvSpPr>
          <p:nvPr>
            <p:ph type="title"/>
          </p:nvPr>
        </p:nvSpPr>
        <p:spPr>
          <a:xfrm>
            <a:off x="1524000" y="1079500"/>
            <a:ext cx="21392267" cy="1840215"/>
          </a:xfrm>
          <a:prstGeom prst="rect">
            <a:avLst/>
          </a:prstGeom>
          <a:noFill/>
          <a:ln>
            <a:noFill/>
          </a:ln>
        </p:spPr>
        <p:txBody>
          <a:bodyPr spcFirstLastPara="1" wrap="square" lIns="50800" tIns="50800" rIns="50800" bIns="50800" anchor="t" anchorCtr="0">
            <a:normAutofit fontScale="90000"/>
          </a:bodyPr>
          <a:lstStyle/>
          <a:p>
            <a:r>
              <a:rPr lang="en-US" sz="6600"/>
              <a:t>We took a pass at customization options:</a:t>
            </a:r>
            <a:br>
              <a:rPr lang="en-US" sz="6600"/>
            </a:br>
            <a:r>
              <a:rPr lang="en-US" sz="6600"/>
              <a:t>195 categories and 774 choices</a:t>
            </a:r>
            <a:endParaRPr lang="en-US"/>
          </a:p>
        </p:txBody>
      </p:sp>
      <p:pic>
        <p:nvPicPr>
          <p:cNvPr id="2" name="Picture 1" descr="Description verbosity radio menu&#10;default&#10;disable&#10;minimal&#10;verbose (selected)&#10;&#10;Show more description verbosity options&#10;nested menu open&#10;Chart radio menu&#10;default &#10;disable &#10;minimal &#10;verbose (selected)">
            <a:extLst>
              <a:ext uri="{FF2B5EF4-FFF2-40B4-BE49-F238E27FC236}">
                <a16:creationId xmlns:a16="http://schemas.microsoft.com/office/drawing/2014/main" id="{B0980BD6-2FF9-FF5C-7D71-4D59B02A007C}"/>
              </a:ext>
            </a:extLst>
          </p:cNvPr>
          <p:cNvPicPr>
            <a:picLocks noChangeAspect="1"/>
          </p:cNvPicPr>
          <p:nvPr/>
        </p:nvPicPr>
        <p:blipFill>
          <a:blip r:embed="rId3"/>
          <a:srcRect r="90" b="1650"/>
          <a:stretch/>
        </p:blipFill>
        <p:spPr>
          <a:xfrm>
            <a:off x="1891964" y="3908490"/>
            <a:ext cx="10650845" cy="5750122"/>
          </a:xfrm>
          <a:prstGeom prst="rect">
            <a:avLst/>
          </a:prstGeom>
          <a:ln>
            <a:noFill/>
          </a:ln>
        </p:spPr>
      </p:pic>
      <p:pic>
        <p:nvPicPr>
          <p:cNvPr id="3" name="Picture 2" descr="Font size radio menu&#10;default&#10;small&#10;medium&#10;large (selected)&#10;show more font size options&#10;nested menu open&#10;Title radio menu&#10;default&#10;small&#10;small+&#10;medium&#10;medium+&#10;large (selected)&#10;Subtitle radio menu&#10;default&#10;small&#10;small+&#10;medium (selected)&#10;medium+&#10;large">
            <a:extLst>
              <a:ext uri="{FF2B5EF4-FFF2-40B4-BE49-F238E27FC236}">
                <a16:creationId xmlns:a16="http://schemas.microsoft.com/office/drawing/2014/main" id="{A26896B7-28AA-C116-0CFA-C61FD9DE15C2}"/>
              </a:ext>
            </a:extLst>
          </p:cNvPr>
          <p:cNvPicPr>
            <a:picLocks noChangeAspect="1"/>
          </p:cNvPicPr>
          <p:nvPr/>
        </p:nvPicPr>
        <p:blipFill>
          <a:blip r:embed="rId4"/>
          <a:stretch>
            <a:fillRect/>
          </a:stretch>
        </p:blipFill>
        <p:spPr>
          <a:xfrm>
            <a:off x="12138437" y="4378636"/>
            <a:ext cx="6540238" cy="5796989"/>
          </a:xfrm>
          <a:prstGeom prst="rect">
            <a:avLst/>
          </a:prstGeom>
          <a:ln>
            <a:noFill/>
          </a:ln>
        </p:spPr>
      </p:pic>
      <p:pic>
        <p:nvPicPr>
          <p:cNvPr id="4" name="Picture 3" descr="Audio radio menu&#10;default (selected)&#10;gentle&#10;complex&#10;">
            <a:extLst>
              <a:ext uri="{FF2B5EF4-FFF2-40B4-BE49-F238E27FC236}">
                <a16:creationId xmlns:a16="http://schemas.microsoft.com/office/drawing/2014/main" id="{441CFE45-D713-4F37-E156-F45D551E54E3}"/>
              </a:ext>
            </a:extLst>
          </p:cNvPr>
          <p:cNvPicPr>
            <a:picLocks noChangeAspect="1"/>
          </p:cNvPicPr>
          <p:nvPr/>
        </p:nvPicPr>
        <p:blipFill>
          <a:blip r:embed="rId5"/>
          <a:stretch>
            <a:fillRect/>
          </a:stretch>
        </p:blipFill>
        <p:spPr>
          <a:xfrm>
            <a:off x="18883357" y="4369021"/>
            <a:ext cx="5068024" cy="5808080"/>
          </a:xfrm>
          <a:prstGeom prst="rect">
            <a:avLst/>
          </a:prstGeom>
          <a:ln>
            <a:noFill/>
          </a:ln>
        </p:spPr>
      </p:pic>
    </p:spTree>
    <p:extLst>
      <p:ext uri="{BB962C8B-B14F-4D97-AF65-F5344CB8AC3E}">
        <p14:creationId xmlns:p14="http://schemas.microsoft.com/office/powerpoint/2010/main" val="771057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t="-1000" b="-1000"/>
          </a:stretch>
        </a:blipFill>
        <a:effectLst/>
      </p:bgPr>
    </p:bg>
    <p:spTree>
      <p:nvGrpSpPr>
        <p:cNvPr id="1" name="Shape 166">
          <a:extLst>
            <a:ext uri="{FF2B5EF4-FFF2-40B4-BE49-F238E27FC236}">
              <a16:creationId xmlns:a16="http://schemas.microsoft.com/office/drawing/2014/main" id="{4AE41145-14F2-E949-48D1-792F03CA72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E8C3F20-ED30-0911-30C2-D572F42E9A0E}"/>
              </a:ext>
            </a:extLst>
          </p:cNvPr>
          <p:cNvSpPr txBox="1"/>
          <p:nvPr/>
        </p:nvSpPr>
        <p:spPr>
          <a:xfrm>
            <a:off x="896818" y="5056466"/>
            <a:ext cx="94207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FFFF"/>
                </a:solidFill>
                <a:highlight>
                  <a:srgbClr val="000000"/>
                </a:highlight>
                <a:latin typeface="IBM Plex Sans Medium"/>
              </a:rPr>
              <a:t> (1.0e80 vs 6.83e114) </a:t>
            </a:r>
            <a:endParaRPr lang="en-US">
              <a:highlight>
                <a:srgbClr val="000000"/>
              </a:highlight>
            </a:endParaRPr>
          </a:p>
        </p:txBody>
      </p:sp>
      <p:sp>
        <p:nvSpPr>
          <p:cNvPr id="8" name="TextBox 7">
            <a:extLst>
              <a:ext uri="{FF2B5EF4-FFF2-40B4-BE49-F238E27FC236}">
                <a16:creationId xmlns:a16="http://schemas.microsoft.com/office/drawing/2014/main" id="{7A804CEB-5551-3591-EE3D-DD56C5BC0B38}"/>
              </a:ext>
            </a:extLst>
          </p:cNvPr>
          <p:cNvSpPr txBox="1"/>
          <p:nvPr/>
        </p:nvSpPr>
        <p:spPr>
          <a:xfrm>
            <a:off x="18795613" y="12579084"/>
            <a:ext cx="49861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highlight>
                  <a:srgbClr val="000000"/>
                </a:highlight>
                <a:latin typeface="IBM Plex Sans"/>
              </a:rPr>
              <a:t>Image credit: </a:t>
            </a:r>
            <a:r>
              <a:rPr lang="en-US" sz="4000">
                <a:solidFill>
                  <a:schemeClr val="bg1"/>
                </a:solidFill>
                <a:highlight>
                  <a:srgbClr val="000000"/>
                </a:highlight>
                <a:latin typeface="IBM Plex Sans"/>
                <a:hlinkClick r:id="rId4">
                  <a:extLst>
                    <a:ext uri="{A12FA001-AC4F-418D-AE19-62706E023703}">
                      <ahyp:hlinkClr xmlns:ahyp="http://schemas.microsoft.com/office/drawing/2018/hyperlinkcolor" val="tx"/>
                    </a:ext>
                  </a:extLst>
                </a:hlinkClick>
              </a:rPr>
              <a:t>NASA</a:t>
            </a:r>
            <a:endParaRPr lang="en-US" sz="4000">
              <a:solidFill>
                <a:schemeClr val="bg1"/>
              </a:solidFill>
              <a:highlight>
                <a:srgbClr val="000000"/>
              </a:highlight>
              <a:latin typeface="IBM Plex Sans"/>
            </a:endParaRPr>
          </a:p>
        </p:txBody>
      </p:sp>
      <p:sp>
        <p:nvSpPr>
          <p:cNvPr id="4" name="Google Shape;170;p5">
            <a:extLst>
              <a:ext uri="{FF2B5EF4-FFF2-40B4-BE49-F238E27FC236}">
                <a16:creationId xmlns:a16="http://schemas.microsoft.com/office/drawing/2014/main" id="{0D4013FE-6D86-5642-8CB7-6432E40AA28E}"/>
              </a:ext>
            </a:extLst>
          </p:cNvPr>
          <p:cNvSpPr txBox="1">
            <a:spLocks noGrp="1"/>
          </p:cNvSpPr>
          <p:nvPr>
            <p:ph type="title"/>
          </p:nvPr>
        </p:nvSpPr>
        <p:spPr>
          <a:xfrm>
            <a:off x="898175" y="891753"/>
            <a:ext cx="10246216" cy="4175110"/>
          </a:xfrm>
          <a:prstGeom prst="rect">
            <a:avLst/>
          </a:prstGeom>
          <a:noFill/>
          <a:ln>
            <a:noFill/>
          </a:ln>
        </p:spPr>
        <p:txBody>
          <a:bodyPr spcFirstLastPara="1" wrap="square" lIns="50800" tIns="50800" rIns="50800" bIns="50800" anchor="t" anchorCtr="0">
            <a:noAutofit/>
          </a:bodyPr>
          <a:lstStyle/>
          <a:p>
            <a:r>
              <a:rPr lang="en-US" sz="6300" b="1">
                <a:solidFill>
                  <a:schemeClr val="bg1"/>
                </a:solidFill>
                <a:highlight>
                  <a:srgbClr val="000000"/>
                </a:highlight>
              </a:rPr>
              <a:t>There are </a:t>
            </a:r>
            <a:r>
              <a:rPr lang="en-US" sz="6300" b="1" i="1">
                <a:solidFill>
                  <a:schemeClr val="bg1"/>
                </a:solidFill>
                <a:highlight>
                  <a:srgbClr val="000000"/>
                </a:highlight>
              </a:rPr>
              <a:t>far </a:t>
            </a:r>
            <a:r>
              <a:rPr lang="en-US" sz="6300" b="1">
                <a:solidFill>
                  <a:schemeClr val="bg1"/>
                </a:solidFill>
                <a:highlight>
                  <a:srgbClr val="000000"/>
                </a:highlight>
              </a:rPr>
              <a:t>more unique ways to personalize one visualization than there are atoms in our universe </a:t>
            </a:r>
          </a:p>
        </p:txBody>
      </p:sp>
    </p:spTree>
    <p:extLst>
      <p:ext uri="{BB962C8B-B14F-4D97-AF65-F5344CB8AC3E}">
        <p14:creationId xmlns:p14="http://schemas.microsoft.com/office/powerpoint/2010/main" val="2911634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3630803-6DB2-09EA-8DB6-FF2450387E56}"/>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FB4301B8-9BA1-93E3-E722-2733979530E0}"/>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fontScale="90000"/>
          </a:bodyPr>
          <a:lstStyle/>
          <a:p>
            <a:r>
              <a:rPr lang="en-US" sz="6600"/>
              <a:t>We </a:t>
            </a:r>
            <a:r>
              <a:rPr lang="en-US" sz="6600" i="1"/>
              <a:t>don't</a:t>
            </a:r>
            <a:r>
              <a:rPr lang="en-US" sz="6600"/>
              <a:t> want users to build their own access from scratch!</a:t>
            </a:r>
            <a:endParaRPr lang="en-US"/>
          </a:p>
        </p:txBody>
      </p:sp>
      <p:pic>
        <p:nvPicPr>
          <p:cNvPr id="2" name="Graphic 1" descr="A ruler">
            <a:extLst>
              <a:ext uri="{FF2B5EF4-FFF2-40B4-BE49-F238E27FC236}">
                <a16:creationId xmlns:a16="http://schemas.microsoft.com/office/drawing/2014/main" id="{FCE3A5BC-4B0A-5E17-B6AD-0E4C3AA12D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725" y="6219001"/>
            <a:ext cx="3180347" cy="3140243"/>
          </a:xfrm>
          <a:prstGeom prst="rect">
            <a:avLst/>
          </a:prstGeom>
        </p:spPr>
      </p:pic>
      <p:pic>
        <p:nvPicPr>
          <p:cNvPr id="3" name="Picture 2" descr="Layers of fabric">
            <a:extLst>
              <a:ext uri="{FF2B5EF4-FFF2-40B4-BE49-F238E27FC236}">
                <a16:creationId xmlns:a16="http://schemas.microsoft.com/office/drawing/2014/main" id="{D341FCC8-4115-36D1-A7BF-92DEA2F74765}"/>
              </a:ext>
            </a:extLst>
          </p:cNvPr>
          <p:cNvPicPr>
            <a:picLocks noChangeAspect="1"/>
          </p:cNvPicPr>
          <p:nvPr/>
        </p:nvPicPr>
        <p:blipFill>
          <a:blip r:embed="rId5"/>
          <a:srcRect l="12529" t="13875" r="8871" b="12327"/>
          <a:stretch/>
        </p:blipFill>
        <p:spPr>
          <a:xfrm>
            <a:off x="9694846" y="2847244"/>
            <a:ext cx="3777646" cy="3405184"/>
          </a:xfrm>
          <a:prstGeom prst="rect">
            <a:avLst/>
          </a:prstGeom>
          <a:ln>
            <a:noFill/>
          </a:ln>
        </p:spPr>
      </p:pic>
      <p:pic>
        <p:nvPicPr>
          <p:cNvPr id="5" name="Picture 4" descr="A needle and thread">
            <a:extLst>
              <a:ext uri="{FF2B5EF4-FFF2-40B4-BE49-F238E27FC236}">
                <a16:creationId xmlns:a16="http://schemas.microsoft.com/office/drawing/2014/main" id="{08FDB81E-2330-9562-D760-02C531D64CA9}"/>
              </a:ext>
            </a:extLst>
          </p:cNvPr>
          <p:cNvPicPr>
            <a:picLocks noChangeAspect="1"/>
          </p:cNvPicPr>
          <p:nvPr/>
        </p:nvPicPr>
        <p:blipFill>
          <a:blip r:embed="rId6"/>
          <a:stretch>
            <a:fillRect/>
          </a:stretch>
        </p:blipFill>
        <p:spPr>
          <a:xfrm>
            <a:off x="10498790" y="7015700"/>
            <a:ext cx="3432618" cy="3547159"/>
          </a:xfrm>
          <a:prstGeom prst="rect">
            <a:avLst/>
          </a:prstGeom>
          <a:ln>
            <a:noFill/>
          </a:ln>
        </p:spPr>
      </p:pic>
      <p:pic>
        <p:nvPicPr>
          <p:cNvPr id="7" name="Picture 6" descr="Scissors cutting">
            <a:extLst>
              <a:ext uri="{FF2B5EF4-FFF2-40B4-BE49-F238E27FC236}">
                <a16:creationId xmlns:a16="http://schemas.microsoft.com/office/drawing/2014/main" id="{E0B31E8B-5272-A23D-7A1D-15FF19ACA402}"/>
              </a:ext>
            </a:extLst>
          </p:cNvPr>
          <p:cNvPicPr>
            <a:picLocks noChangeAspect="1"/>
          </p:cNvPicPr>
          <p:nvPr/>
        </p:nvPicPr>
        <p:blipFill>
          <a:blip r:embed="rId7"/>
          <a:stretch>
            <a:fillRect/>
          </a:stretch>
        </p:blipFill>
        <p:spPr>
          <a:xfrm>
            <a:off x="13075326" y="5881135"/>
            <a:ext cx="3792880" cy="2745612"/>
          </a:xfrm>
          <a:prstGeom prst="rect">
            <a:avLst/>
          </a:prstGeom>
          <a:ln>
            <a:noFill/>
          </a:ln>
        </p:spPr>
      </p:pic>
      <p:pic>
        <p:nvPicPr>
          <p:cNvPr id="11" name="Graphic 10" descr="medium shirt">
            <a:extLst>
              <a:ext uri="{FF2B5EF4-FFF2-40B4-BE49-F238E27FC236}">
                <a16:creationId xmlns:a16="http://schemas.microsoft.com/office/drawing/2014/main" id="{1C901BEC-C487-1455-254E-41BF0F3B09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013803" y="5432653"/>
            <a:ext cx="3359999" cy="3366423"/>
          </a:xfrm>
          <a:prstGeom prst="rect">
            <a:avLst/>
          </a:prstGeom>
        </p:spPr>
      </p:pic>
      <p:sp>
        <p:nvSpPr>
          <p:cNvPr id="4" name="Oval 3">
            <a:extLst>
              <a:ext uri="{FF2B5EF4-FFF2-40B4-BE49-F238E27FC236}">
                <a16:creationId xmlns:a16="http://schemas.microsoft.com/office/drawing/2014/main" id="{E0AAE70D-4A38-F709-BB7E-F6567362C9D9}"/>
              </a:ext>
              <a:ext uri="{C183D7F6-B498-43B3-948B-1728B52AA6E4}">
                <adec:decorative xmlns:adec="http://schemas.microsoft.com/office/drawing/2017/decorative" val="1"/>
              </a:ext>
            </a:extLst>
          </p:cNvPr>
          <p:cNvSpPr/>
          <p:nvPr/>
        </p:nvSpPr>
        <p:spPr>
          <a:xfrm>
            <a:off x="6799604" y="2220533"/>
            <a:ext cx="10061022" cy="10052441"/>
          </a:xfrm>
          <a:prstGeom prst="ellipse">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DDCA92C9-3E09-795D-9BD6-382B9FC9D3BD}"/>
              </a:ext>
              <a:ext uri="{C183D7F6-B498-43B3-948B-1728B52AA6E4}">
                <adec:decorative xmlns:adec="http://schemas.microsoft.com/office/drawing/2017/decorative" val="1"/>
              </a:ext>
            </a:extLst>
          </p:cNvPr>
          <p:cNvSpPr/>
          <p:nvPr/>
        </p:nvSpPr>
        <p:spPr>
          <a:xfrm>
            <a:off x="16817434" y="6749396"/>
            <a:ext cx="1403395" cy="986762"/>
          </a:xfrm>
          <a:prstGeom prst="right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555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E8591C0-5634-E927-14BF-868637E00D34}"/>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2EC4AC99-15A7-3F4B-124F-C6E063652C33}"/>
              </a:ext>
            </a:extLst>
          </p:cNvPr>
          <p:cNvSpPr txBox="1">
            <a:spLocks noGrp="1"/>
          </p:cNvSpPr>
          <p:nvPr>
            <p:ph type="title"/>
          </p:nvPr>
        </p:nvSpPr>
        <p:spPr>
          <a:xfrm>
            <a:off x="1524000" y="1079500"/>
            <a:ext cx="21749153" cy="1599076"/>
          </a:xfrm>
          <a:prstGeom prst="rect">
            <a:avLst/>
          </a:prstGeom>
          <a:noFill/>
          <a:ln>
            <a:noFill/>
          </a:ln>
        </p:spPr>
        <p:txBody>
          <a:bodyPr spcFirstLastPara="1" wrap="square" lIns="50800" tIns="50800" rIns="50800" bIns="50800" anchor="t" anchorCtr="0">
            <a:normAutofit/>
          </a:bodyPr>
          <a:lstStyle/>
          <a:p>
            <a:r>
              <a:rPr lang="en-US" sz="6600"/>
              <a:t>Don't give users garbage and expect them to clean it up</a:t>
            </a:r>
          </a:p>
        </p:txBody>
      </p:sp>
      <p:pic>
        <p:nvPicPr>
          <p:cNvPr id="2" name="Graphic 1" descr="A ruler">
            <a:extLst>
              <a:ext uri="{FF2B5EF4-FFF2-40B4-BE49-F238E27FC236}">
                <a16:creationId xmlns:a16="http://schemas.microsoft.com/office/drawing/2014/main" id="{F94DEA11-7154-C82E-A31B-178500799F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725" y="6219001"/>
            <a:ext cx="3180347" cy="3140243"/>
          </a:xfrm>
          <a:prstGeom prst="rect">
            <a:avLst/>
          </a:prstGeom>
        </p:spPr>
      </p:pic>
      <p:pic>
        <p:nvPicPr>
          <p:cNvPr id="3" name="Picture 2" descr="Layers of fabric">
            <a:extLst>
              <a:ext uri="{FF2B5EF4-FFF2-40B4-BE49-F238E27FC236}">
                <a16:creationId xmlns:a16="http://schemas.microsoft.com/office/drawing/2014/main" id="{43D93D23-9884-A2C4-D14F-0BBB395F6FE0}"/>
              </a:ext>
            </a:extLst>
          </p:cNvPr>
          <p:cNvPicPr>
            <a:picLocks noChangeAspect="1"/>
          </p:cNvPicPr>
          <p:nvPr/>
        </p:nvPicPr>
        <p:blipFill>
          <a:blip r:embed="rId5"/>
          <a:srcRect l="12529" t="13875" r="8871" b="12327"/>
          <a:stretch/>
        </p:blipFill>
        <p:spPr>
          <a:xfrm>
            <a:off x="9694846" y="2847244"/>
            <a:ext cx="3777646" cy="3405184"/>
          </a:xfrm>
          <a:prstGeom prst="rect">
            <a:avLst/>
          </a:prstGeom>
          <a:ln>
            <a:noFill/>
          </a:ln>
        </p:spPr>
      </p:pic>
      <p:pic>
        <p:nvPicPr>
          <p:cNvPr id="5" name="Picture 4" descr="A needle and thread">
            <a:extLst>
              <a:ext uri="{FF2B5EF4-FFF2-40B4-BE49-F238E27FC236}">
                <a16:creationId xmlns:a16="http://schemas.microsoft.com/office/drawing/2014/main" id="{CF85713A-4C8D-9745-B26D-F8375A9E1B13}"/>
              </a:ext>
            </a:extLst>
          </p:cNvPr>
          <p:cNvPicPr>
            <a:picLocks noChangeAspect="1"/>
          </p:cNvPicPr>
          <p:nvPr/>
        </p:nvPicPr>
        <p:blipFill>
          <a:blip r:embed="rId6"/>
          <a:stretch>
            <a:fillRect/>
          </a:stretch>
        </p:blipFill>
        <p:spPr>
          <a:xfrm>
            <a:off x="10498790" y="7015700"/>
            <a:ext cx="3432618" cy="3547159"/>
          </a:xfrm>
          <a:prstGeom prst="rect">
            <a:avLst/>
          </a:prstGeom>
          <a:ln>
            <a:noFill/>
          </a:ln>
        </p:spPr>
      </p:pic>
      <p:pic>
        <p:nvPicPr>
          <p:cNvPr id="7" name="Picture 6" descr="Scissors cutting">
            <a:extLst>
              <a:ext uri="{FF2B5EF4-FFF2-40B4-BE49-F238E27FC236}">
                <a16:creationId xmlns:a16="http://schemas.microsoft.com/office/drawing/2014/main" id="{9AAE97B3-CA7C-0E39-1589-43E786CEAB54}"/>
              </a:ext>
            </a:extLst>
          </p:cNvPr>
          <p:cNvPicPr>
            <a:picLocks noChangeAspect="1"/>
          </p:cNvPicPr>
          <p:nvPr/>
        </p:nvPicPr>
        <p:blipFill>
          <a:blip r:embed="rId7"/>
          <a:stretch>
            <a:fillRect/>
          </a:stretch>
        </p:blipFill>
        <p:spPr>
          <a:xfrm>
            <a:off x="13075326" y="5881135"/>
            <a:ext cx="3792880" cy="2745612"/>
          </a:xfrm>
          <a:prstGeom prst="rect">
            <a:avLst/>
          </a:prstGeom>
          <a:ln>
            <a:noFill/>
          </a:ln>
        </p:spPr>
      </p:pic>
      <p:pic>
        <p:nvPicPr>
          <p:cNvPr id="11" name="Graphic 10" descr="medium shirt">
            <a:extLst>
              <a:ext uri="{FF2B5EF4-FFF2-40B4-BE49-F238E27FC236}">
                <a16:creationId xmlns:a16="http://schemas.microsoft.com/office/drawing/2014/main" id="{524B022B-4E31-E359-8019-1875CB1A7F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013803" y="5432653"/>
            <a:ext cx="3359999" cy="3366423"/>
          </a:xfrm>
          <a:prstGeom prst="rect">
            <a:avLst/>
          </a:prstGeom>
        </p:spPr>
      </p:pic>
      <p:sp>
        <p:nvSpPr>
          <p:cNvPr id="4" name="Oval 3">
            <a:extLst>
              <a:ext uri="{FF2B5EF4-FFF2-40B4-BE49-F238E27FC236}">
                <a16:creationId xmlns:a16="http://schemas.microsoft.com/office/drawing/2014/main" id="{C4DB2EEE-769E-F0A3-12A2-7EA2C32B2FF3}"/>
              </a:ext>
              <a:ext uri="{C183D7F6-B498-43B3-948B-1728B52AA6E4}">
                <adec:decorative xmlns:adec="http://schemas.microsoft.com/office/drawing/2017/decorative" val="1"/>
              </a:ext>
            </a:extLst>
          </p:cNvPr>
          <p:cNvSpPr/>
          <p:nvPr/>
        </p:nvSpPr>
        <p:spPr>
          <a:xfrm>
            <a:off x="6799604" y="2220533"/>
            <a:ext cx="10061022" cy="10052441"/>
          </a:xfrm>
          <a:prstGeom prst="ellipse">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3F6C881-A62C-6C44-F004-47B7FDB96325}"/>
              </a:ext>
              <a:ext uri="{C183D7F6-B498-43B3-948B-1728B52AA6E4}">
                <adec:decorative xmlns:adec="http://schemas.microsoft.com/office/drawing/2017/decorative" val="1"/>
              </a:ext>
            </a:extLst>
          </p:cNvPr>
          <p:cNvSpPr/>
          <p:nvPr/>
        </p:nvSpPr>
        <p:spPr>
          <a:xfrm>
            <a:off x="16817434" y="6749396"/>
            <a:ext cx="1403395" cy="986762"/>
          </a:xfrm>
          <a:prstGeom prst="right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231C4B4-BD7F-9AA9-54CA-B507FD0B472E}"/>
              </a:ext>
              <a:ext uri="{C183D7F6-B498-43B3-948B-1728B52AA6E4}">
                <adec:decorative xmlns:adec="http://schemas.microsoft.com/office/drawing/2017/decorative" val="1"/>
              </a:ext>
            </a:extLst>
          </p:cNvPr>
          <p:cNvSpPr/>
          <p:nvPr/>
        </p:nvSpPr>
        <p:spPr>
          <a:xfrm>
            <a:off x="5324737" y="6749396"/>
            <a:ext cx="1403395" cy="986762"/>
          </a:xfrm>
          <a:prstGeom prst="right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image of a trash can&#10;&#10;AI-generated content may be incorrect.">
            <a:extLst>
              <a:ext uri="{FF2B5EF4-FFF2-40B4-BE49-F238E27FC236}">
                <a16:creationId xmlns:a16="http://schemas.microsoft.com/office/drawing/2014/main" id="{B632BC6A-0509-2FA8-615A-3B6BC77EC47E}"/>
              </a:ext>
            </a:extLst>
          </p:cNvPr>
          <p:cNvPicPr>
            <a:picLocks noChangeAspect="1"/>
          </p:cNvPicPr>
          <p:nvPr/>
        </p:nvPicPr>
        <p:blipFill>
          <a:blip r:embed="rId10"/>
          <a:srcRect r="10057" b="151"/>
          <a:stretch/>
        </p:blipFill>
        <p:spPr>
          <a:xfrm>
            <a:off x="731435" y="3653908"/>
            <a:ext cx="4431898" cy="6350172"/>
          </a:xfrm>
          <a:prstGeom prst="rect">
            <a:avLst/>
          </a:prstGeom>
          <a:ln>
            <a:noFill/>
          </a:ln>
        </p:spPr>
      </p:pic>
    </p:spTree>
    <p:extLst>
      <p:ext uri="{BB962C8B-B14F-4D97-AF65-F5344CB8AC3E}">
        <p14:creationId xmlns:p14="http://schemas.microsoft.com/office/powerpoint/2010/main" val="3665115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5A64947-C9EB-75E4-A3DC-ACCA4CE2F4A6}"/>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115288B0-BA7E-0B2E-D75D-951A1FBABBA9}"/>
              </a:ext>
            </a:extLst>
          </p:cNvPr>
          <p:cNvSpPr txBox="1">
            <a:spLocks noGrp="1"/>
          </p:cNvSpPr>
          <p:nvPr>
            <p:ph type="title"/>
          </p:nvPr>
        </p:nvSpPr>
        <p:spPr>
          <a:xfrm>
            <a:off x="1524000" y="1079500"/>
            <a:ext cx="21749153" cy="1599076"/>
          </a:xfrm>
          <a:prstGeom prst="rect">
            <a:avLst/>
          </a:prstGeom>
          <a:noFill/>
          <a:ln>
            <a:noFill/>
          </a:ln>
        </p:spPr>
        <p:txBody>
          <a:bodyPr spcFirstLastPara="1" wrap="square" lIns="50800" tIns="50800" rIns="50800" bIns="50800" anchor="t" anchorCtr="0">
            <a:normAutofit/>
          </a:bodyPr>
          <a:lstStyle/>
          <a:p>
            <a:r>
              <a:rPr lang="en-US" sz="6600"/>
              <a:t>"Users: Fix our garbage" (modern overlay strategies)</a:t>
            </a:r>
          </a:p>
        </p:txBody>
      </p:sp>
      <p:pic>
        <p:nvPicPr>
          <p:cNvPr id="2" name="Graphic 1" descr="A ruler">
            <a:extLst>
              <a:ext uri="{FF2B5EF4-FFF2-40B4-BE49-F238E27FC236}">
                <a16:creationId xmlns:a16="http://schemas.microsoft.com/office/drawing/2014/main" id="{A7F55A9B-9170-F29B-A8A8-70AB52D209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725" y="6219001"/>
            <a:ext cx="3180347" cy="3140243"/>
          </a:xfrm>
          <a:prstGeom prst="rect">
            <a:avLst/>
          </a:prstGeom>
        </p:spPr>
      </p:pic>
      <p:pic>
        <p:nvPicPr>
          <p:cNvPr id="3" name="Picture 2" descr="Layers of fabric">
            <a:extLst>
              <a:ext uri="{FF2B5EF4-FFF2-40B4-BE49-F238E27FC236}">
                <a16:creationId xmlns:a16="http://schemas.microsoft.com/office/drawing/2014/main" id="{FC84477A-952B-0FEB-B4DD-E2E3F6345EC3}"/>
              </a:ext>
            </a:extLst>
          </p:cNvPr>
          <p:cNvPicPr>
            <a:picLocks noChangeAspect="1"/>
          </p:cNvPicPr>
          <p:nvPr/>
        </p:nvPicPr>
        <p:blipFill>
          <a:blip r:embed="rId5"/>
          <a:srcRect l="12529" t="13875" r="8871" b="12327"/>
          <a:stretch/>
        </p:blipFill>
        <p:spPr>
          <a:xfrm>
            <a:off x="9694846" y="2847244"/>
            <a:ext cx="3777646" cy="3405184"/>
          </a:xfrm>
          <a:prstGeom prst="rect">
            <a:avLst/>
          </a:prstGeom>
          <a:ln>
            <a:noFill/>
          </a:ln>
        </p:spPr>
      </p:pic>
      <p:pic>
        <p:nvPicPr>
          <p:cNvPr id="5" name="Picture 4" descr="A needle and thread">
            <a:extLst>
              <a:ext uri="{FF2B5EF4-FFF2-40B4-BE49-F238E27FC236}">
                <a16:creationId xmlns:a16="http://schemas.microsoft.com/office/drawing/2014/main" id="{85FAF4FA-725D-11DC-7A8E-93505A610569}"/>
              </a:ext>
            </a:extLst>
          </p:cNvPr>
          <p:cNvPicPr>
            <a:picLocks noChangeAspect="1"/>
          </p:cNvPicPr>
          <p:nvPr/>
        </p:nvPicPr>
        <p:blipFill>
          <a:blip r:embed="rId6"/>
          <a:stretch>
            <a:fillRect/>
          </a:stretch>
        </p:blipFill>
        <p:spPr>
          <a:xfrm>
            <a:off x="10498790" y="7015700"/>
            <a:ext cx="3432618" cy="3547159"/>
          </a:xfrm>
          <a:prstGeom prst="rect">
            <a:avLst/>
          </a:prstGeom>
          <a:ln>
            <a:noFill/>
          </a:ln>
        </p:spPr>
      </p:pic>
      <p:pic>
        <p:nvPicPr>
          <p:cNvPr id="7" name="Picture 6" descr="Scissors cutting">
            <a:extLst>
              <a:ext uri="{FF2B5EF4-FFF2-40B4-BE49-F238E27FC236}">
                <a16:creationId xmlns:a16="http://schemas.microsoft.com/office/drawing/2014/main" id="{1BFA41B3-DA7A-FA85-5A0C-B2072DAB87E9}"/>
              </a:ext>
            </a:extLst>
          </p:cNvPr>
          <p:cNvPicPr>
            <a:picLocks noChangeAspect="1"/>
          </p:cNvPicPr>
          <p:nvPr/>
        </p:nvPicPr>
        <p:blipFill>
          <a:blip r:embed="rId7"/>
          <a:stretch>
            <a:fillRect/>
          </a:stretch>
        </p:blipFill>
        <p:spPr>
          <a:xfrm>
            <a:off x="13075326" y="5881135"/>
            <a:ext cx="3792880" cy="2745612"/>
          </a:xfrm>
          <a:prstGeom prst="rect">
            <a:avLst/>
          </a:prstGeom>
          <a:ln>
            <a:noFill/>
          </a:ln>
        </p:spPr>
      </p:pic>
      <p:pic>
        <p:nvPicPr>
          <p:cNvPr id="11" name="Graphic 10" descr="medium shirt">
            <a:extLst>
              <a:ext uri="{FF2B5EF4-FFF2-40B4-BE49-F238E27FC236}">
                <a16:creationId xmlns:a16="http://schemas.microsoft.com/office/drawing/2014/main" id="{92EC2C40-B1E2-C184-6536-7BB0B5EF3A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013803" y="5432653"/>
            <a:ext cx="3359999" cy="3366423"/>
          </a:xfrm>
          <a:prstGeom prst="rect">
            <a:avLst/>
          </a:prstGeom>
        </p:spPr>
      </p:pic>
      <p:sp>
        <p:nvSpPr>
          <p:cNvPr id="4" name="Oval 3">
            <a:extLst>
              <a:ext uri="{FF2B5EF4-FFF2-40B4-BE49-F238E27FC236}">
                <a16:creationId xmlns:a16="http://schemas.microsoft.com/office/drawing/2014/main" id="{0CBFD049-5680-A8BA-44C3-FD60CDE361FC}"/>
              </a:ext>
              <a:ext uri="{C183D7F6-B498-43B3-948B-1728B52AA6E4}">
                <adec:decorative xmlns:adec="http://schemas.microsoft.com/office/drawing/2017/decorative" val="1"/>
              </a:ext>
            </a:extLst>
          </p:cNvPr>
          <p:cNvSpPr/>
          <p:nvPr/>
        </p:nvSpPr>
        <p:spPr>
          <a:xfrm>
            <a:off x="6799604" y="2220533"/>
            <a:ext cx="10061022" cy="10052441"/>
          </a:xfrm>
          <a:prstGeom prst="ellipse">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832259DC-C2D0-0436-ABD4-1143997EBC77}"/>
              </a:ext>
              <a:ext uri="{C183D7F6-B498-43B3-948B-1728B52AA6E4}">
                <adec:decorative xmlns:adec="http://schemas.microsoft.com/office/drawing/2017/decorative" val="1"/>
              </a:ext>
            </a:extLst>
          </p:cNvPr>
          <p:cNvSpPr/>
          <p:nvPr/>
        </p:nvSpPr>
        <p:spPr>
          <a:xfrm>
            <a:off x="16817434" y="6749396"/>
            <a:ext cx="1403395" cy="986762"/>
          </a:xfrm>
          <a:prstGeom prst="right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D6A0C3C-830D-1A41-D85D-EC00D91A0638}"/>
              </a:ext>
              <a:ext uri="{C183D7F6-B498-43B3-948B-1728B52AA6E4}">
                <adec:decorative xmlns:adec="http://schemas.microsoft.com/office/drawing/2017/decorative" val="1"/>
              </a:ext>
            </a:extLst>
          </p:cNvPr>
          <p:cNvSpPr/>
          <p:nvPr/>
        </p:nvSpPr>
        <p:spPr>
          <a:xfrm>
            <a:off x="5324737" y="6749396"/>
            <a:ext cx="1403395" cy="986762"/>
          </a:xfrm>
          <a:prstGeom prst="right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image of a trash can&#10;&#10;AI-generated content may be incorrect.">
            <a:extLst>
              <a:ext uri="{FF2B5EF4-FFF2-40B4-BE49-F238E27FC236}">
                <a16:creationId xmlns:a16="http://schemas.microsoft.com/office/drawing/2014/main" id="{36692FF7-815B-B251-E841-D0A3419F9C5C}"/>
              </a:ext>
            </a:extLst>
          </p:cNvPr>
          <p:cNvPicPr>
            <a:picLocks noChangeAspect="1"/>
          </p:cNvPicPr>
          <p:nvPr/>
        </p:nvPicPr>
        <p:blipFill>
          <a:blip r:embed="rId10"/>
          <a:srcRect r="10057" b="151"/>
          <a:stretch/>
        </p:blipFill>
        <p:spPr>
          <a:xfrm>
            <a:off x="731435" y="3653908"/>
            <a:ext cx="4431898" cy="6350172"/>
          </a:xfrm>
          <a:prstGeom prst="rect">
            <a:avLst/>
          </a:prstGeom>
          <a:ln>
            <a:noFill/>
          </a:ln>
        </p:spPr>
      </p:pic>
    </p:spTree>
    <p:extLst>
      <p:ext uri="{BB962C8B-B14F-4D97-AF65-F5344CB8AC3E}">
        <p14:creationId xmlns:p14="http://schemas.microsoft.com/office/powerpoint/2010/main" val="3731021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E333576-4D7D-89DC-691F-AEB31A4332CA}"/>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7C7D6A5A-0B5F-1FF1-9183-5448EC3EF409}"/>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fontScale="90000"/>
          </a:bodyPr>
          <a:lstStyle/>
          <a:p>
            <a:r>
              <a:rPr lang="en-US" sz="6600"/>
              <a:t>Collaborating with the best:</a:t>
            </a:r>
            <a:br>
              <a:rPr lang="en-US" sz="6600"/>
            </a:br>
            <a:r>
              <a:rPr lang="en-US" sz="6600"/>
              <a:t>Fundamental + Product research</a:t>
            </a:r>
          </a:p>
        </p:txBody>
      </p:sp>
      <p:pic>
        <p:nvPicPr>
          <p:cNvPr id="8" name="Graphic 7" descr="Atom with solid fill">
            <a:extLst>
              <a:ext uri="{FF2B5EF4-FFF2-40B4-BE49-F238E27FC236}">
                <a16:creationId xmlns:a16="http://schemas.microsoft.com/office/drawing/2014/main" id="{C78BD65D-27FC-48E5-4CEA-2D366EBCC7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1026" y="5733790"/>
            <a:ext cx="3528349" cy="3509057"/>
          </a:xfrm>
          <a:prstGeom prst="rect">
            <a:avLst/>
          </a:prstGeom>
        </p:spPr>
      </p:pic>
      <p:pic>
        <p:nvPicPr>
          <p:cNvPr id="9" name="Graphic 8" descr="Laptop with solid fill">
            <a:extLst>
              <a:ext uri="{FF2B5EF4-FFF2-40B4-BE49-F238E27FC236}">
                <a16:creationId xmlns:a16="http://schemas.microsoft.com/office/drawing/2014/main" id="{4422746B-A970-785F-6ED3-11A4DE3300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05139" y="5839987"/>
            <a:ext cx="3306501" cy="3277564"/>
          </a:xfrm>
          <a:prstGeom prst="rect">
            <a:avLst/>
          </a:prstGeom>
        </p:spPr>
      </p:pic>
      <p:pic>
        <p:nvPicPr>
          <p:cNvPr id="10" name="Graphic 9" descr="Earth globe: Africa and Europe with solid fill">
            <a:extLst>
              <a:ext uri="{FF2B5EF4-FFF2-40B4-BE49-F238E27FC236}">
                <a16:creationId xmlns:a16="http://schemas.microsoft.com/office/drawing/2014/main" id="{517124E7-4B1F-7238-7D8D-314D6E4E9C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65463" y="5762726"/>
            <a:ext cx="3499412" cy="3480121"/>
          </a:xfrm>
          <a:prstGeom prst="rect">
            <a:avLst/>
          </a:prstGeom>
        </p:spPr>
      </p:pic>
      <p:sp>
        <p:nvSpPr>
          <p:cNvPr id="13" name="Oval 12">
            <a:extLst>
              <a:ext uri="{FF2B5EF4-FFF2-40B4-BE49-F238E27FC236}">
                <a16:creationId xmlns:a16="http://schemas.microsoft.com/office/drawing/2014/main" id="{A824CB33-7256-D35D-2022-8634545F2C99}"/>
              </a:ext>
            </a:extLst>
          </p:cNvPr>
          <p:cNvSpPr/>
          <p:nvPr/>
        </p:nvSpPr>
        <p:spPr>
          <a:xfrm>
            <a:off x="3151673" y="4554761"/>
            <a:ext cx="11746902" cy="5854392"/>
          </a:xfrm>
          <a:prstGeom prst="ellipse">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7D0554-4E76-3956-ACB4-3673E0D62A69}"/>
              </a:ext>
            </a:extLst>
          </p:cNvPr>
          <p:cNvSpPr/>
          <p:nvPr/>
        </p:nvSpPr>
        <p:spPr>
          <a:xfrm>
            <a:off x="9455188" y="4554870"/>
            <a:ext cx="11746902" cy="5854392"/>
          </a:xfrm>
          <a:prstGeom prst="ellipse">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Human-Computer Interaction Institute (HCII) logo">
            <a:extLst>
              <a:ext uri="{FF2B5EF4-FFF2-40B4-BE49-F238E27FC236}">
                <a16:creationId xmlns:a16="http://schemas.microsoft.com/office/drawing/2014/main" id="{69840AAA-8D67-9292-C323-46BE682A4BD9}"/>
              </a:ext>
            </a:extLst>
          </p:cNvPr>
          <p:cNvPicPr>
            <a:picLocks noChangeAspect="1"/>
          </p:cNvPicPr>
          <p:nvPr/>
        </p:nvPicPr>
        <p:blipFill>
          <a:blip r:embed="rId9"/>
          <a:stretch>
            <a:fillRect/>
          </a:stretch>
        </p:blipFill>
        <p:spPr>
          <a:xfrm>
            <a:off x="6270809" y="4965267"/>
            <a:ext cx="3215831" cy="1607181"/>
          </a:xfrm>
          <a:prstGeom prst="rect">
            <a:avLst/>
          </a:prstGeom>
        </p:spPr>
      </p:pic>
      <p:pic>
        <p:nvPicPr>
          <p:cNvPr id="18" name="Picture 17" descr="Highcharts logo">
            <a:extLst>
              <a:ext uri="{FF2B5EF4-FFF2-40B4-BE49-F238E27FC236}">
                <a16:creationId xmlns:a16="http://schemas.microsoft.com/office/drawing/2014/main" id="{4ED67814-FF42-25EA-A6AD-536F6D8BBC8E}"/>
              </a:ext>
            </a:extLst>
          </p:cNvPr>
          <p:cNvPicPr>
            <a:picLocks noChangeAspect="1"/>
          </p:cNvPicPr>
          <p:nvPr/>
        </p:nvPicPr>
        <p:blipFill>
          <a:blip r:embed="rId10"/>
          <a:stretch>
            <a:fillRect/>
          </a:stretch>
        </p:blipFill>
        <p:spPr>
          <a:xfrm>
            <a:off x="14822812" y="4978967"/>
            <a:ext cx="4629549" cy="1836260"/>
          </a:xfrm>
          <a:prstGeom prst="rect">
            <a:avLst/>
          </a:prstGeom>
        </p:spPr>
      </p:pic>
    </p:spTree>
    <p:extLst>
      <p:ext uri="{BB962C8B-B14F-4D97-AF65-F5344CB8AC3E}">
        <p14:creationId xmlns:p14="http://schemas.microsoft.com/office/powerpoint/2010/main" val="4187698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BBA6677-680C-4B24-31F3-0C04C78DEAC3}"/>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37D782B2-471A-3F1A-2A5A-2DFE162B52D8}"/>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Why did we choose a "Preferences" menu?</a:t>
            </a:r>
            <a:endParaRPr lang="en-US"/>
          </a:p>
        </p:txBody>
      </p:sp>
      <p:pic>
        <p:nvPicPr>
          <p:cNvPr id="3" name="Picture 2" descr="A preferences menu with many different options.">
            <a:extLst>
              <a:ext uri="{FF2B5EF4-FFF2-40B4-BE49-F238E27FC236}">
                <a16:creationId xmlns:a16="http://schemas.microsoft.com/office/drawing/2014/main" id="{F498053A-C516-968A-1F9D-C30F1E858622}"/>
              </a:ext>
            </a:extLst>
          </p:cNvPr>
          <p:cNvPicPr>
            <a:picLocks noChangeAspect="1"/>
          </p:cNvPicPr>
          <p:nvPr/>
        </p:nvPicPr>
        <p:blipFill>
          <a:blip r:embed="rId3"/>
          <a:srcRect t="72" r="69455"/>
          <a:stretch/>
        </p:blipFill>
        <p:spPr>
          <a:xfrm>
            <a:off x="1523833" y="2665146"/>
            <a:ext cx="5079921" cy="8903845"/>
          </a:xfrm>
          <a:prstGeom prst="rect">
            <a:avLst/>
          </a:prstGeom>
          <a:ln>
            <a:noFill/>
          </a:ln>
        </p:spPr>
      </p:pic>
    </p:spTree>
    <p:extLst>
      <p:ext uri="{BB962C8B-B14F-4D97-AF65-F5344CB8AC3E}">
        <p14:creationId xmlns:p14="http://schemas.microsoft.com/office/powerpoint/2010/main" val="357512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FE3A631-6813-AF8A-B573-D8490A4108B1}"/>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EEF2C3C8-5AEA-8C29-2EF2-FC613DE93487}"/>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Why did we choose a "Preferences" menu?</a:t>
            </a:r>
            <a:endParaRPr lang="en-US"/>
          </a:p>
        </p:txBody>
      </p:sp>
      <p:pic>
        <p:nvPicPr>
          <p:cNvPr id="3" name="Picture 2" descr="A preferences menu with many different options.">
            <a:extLst>
              <a:ext uri="{FF2B5EF4-FFF2-40B4-BE49-F238E27FC236}">
                <a16:creationId xmlns:a16="http://schemas.microsoft.com/office/drawing/2014/main" id="{B2BB9F13-F23C-E5BC-AB22-EB8E15DBB903}"/>
              </a:ext>
            </a:extLst>
          </p:cNvPr>
          <p:cNvPicPr>
            <a:picLocks noChangeAspect="1"/>
          </p:cNvPicPr>
          <p:nvPr/>
        </p:nvPicPr>
        <p:blipFill>
          <a:blip r:embed="rId3"/>
          <a:srcRect t="72" r="69455"/>
          <a:stretch/>
        </p:blipFill>
        <p:spPr>
          <a:xfrm>
            <a:off x="1523833" y="2665146"/>
            <a:ext cx="5079921" cy="8903845"/>
          </a:xfrm>
          <a:prstGeom prst="rect">
            <a:avLst/>
          </a:prstGeom>
          <a:ln>
            <a:noFill/>
          </a:ln>
        </p:spPr>
      </p:pic>
      <p:sp>
        <p:nvSpPr>
          <p:cNvPr id="5" name="Google Shape;154;p3">
            <a:extLst>
              <a:ext uri="{FF2B5EF4-FFF2-40B4-BE49-F238E27FC236}">
                <a16:creationId xmlns:a16="http://schemas.microsoft.com/office/drawing/2014/main" id="{96F8A57E-B948-7865-466D-559597AE39BE}"/>
              </a:ext>
            </a:extLst>
          </p:cNvPr>
          <p:cNvSpPr txBox="1">
            <a:spLocks noGrp="1"/>
          </p:cNvSpPr>
          <p:nvPr>
            <p:ph type="body" idx="1"/>
          </p:nvPr>
        </p:nvSpPr>
        <p:spPr>
          <a:xfrm>
            <a:off x="6815691" y="2963071"/>
            <a:ext cx="15261949" cy="8865848"/>
          </a:xfrm>
          <a:prstGeom prst="rect">
            <a:avLst/>
          </a:prstGeom>
          <a:noFill/>
          <a:ln>
            <a:noFill/>
          </a:ln>
        </p:spPr>
        <p:txBody>
          <a:bodyPr spcFirstLastPara="1" wrap="square" lIns="50800" tIns="50800" rIns="50800" bIns="50800" anchor="t" anchorCtr="0">
            <a:normAutofit/>
          </a:bodyPr>
          <a:lstStyle/>
          <a:p>
            <a:pPr marL="0" indent="0">
              <a:buSzPts val="3600"/>
            </a:pPr>
            <a:r>
              <a:rPr lang="en-US" sz="4400" b="1">
                <a:solidFill>
                  <a:srgbClr val="000000"/>
                </a:solidFill>
                <a:latin typeface="IBM Plex Sans Medium"/>
              </a:rPr>
              <a:t>Familiar design </a:t>
            </a:r>
            <a:r>
              <a:rPr lang="en-US" sz="4400">
                <a:solidFill>
                  <a:srgbClr val="000000"/>
                </a:solidFill>
              </a:rPr>
              <a:t>(easier to test our questions)</a:t>
            </a:r>
          </a:p>
          <a:p>
            <a:pPr marL="0" indent="0">
              <a:spcBef>
                <a:spcPts val="0"/>
              </a:spcBef>
              <a:buSzPts val="3600"/>
            </a:pPr>
            <a:endParaRPr lang="en-US" sz="4400">
              <a:solidFill>
                <a:srgbClr val="000000"/>
              </a:solidFill>
            </a:endParaRPr>
          </a:p>
          <a:p>
            <a:pPr marL="0" indent="0"/>
            <a:r>
              <a:rPr lang="en-US" sz="4400" b="1">
                <a:solidFill>
                  <a:srgbClr val="000000"/>
                </a:solidFill>
                <a:latin typeface="IBM Plex Sans Medium"/>
              </a:rPr>
              <a:t>"Accessibility settings" </a:t>
            </a:r>
            <a:r>
              <a:rPr lang="en-US" sz="4400">
                <a:solidFill>
                  <a:srgbClr val="000000"/>
                </a:solidFill>
              </a:rPr>
              <a:t>(has worse adoption/use)</a:t>
            </a:r>
            <a:endParaRPr lang="en-US"/>
          </a:p>
          <a:p>
            <a:pPr marL="0" indent="0"/>
            <a:endParaRPr lang="en-US" sz="4400">
              <a:solidFill>
                <a:srgbClr val="000000"/>
              </a:solidFill>
            </a:endParaRPr>
          </a:p>
          <a:p>
            <a:pPr marL="0" indent="0"/>
            <a:r>
              <a:rPr lang="en-US" sz="4400" b="1">
                <a:solidFill>
                  <a:srgbClr val="000000"/>
                </a:solidFill>
                <a:latin typeface="IBM Plex Sans Medium"/>
              </a:rPr>
              <a:t>Inspectable </a:t>
            </a:r>
            <a:r>
              <a:rPr lang="en-US" sz="4400">
                <a:solidFill>
                  <a:srgbClr val="000000"/>
                </a:solidFill>
              </a:rPr>
              <a:t>(state &amp; available interactions are perceivable)</a:t>
            </a:r>
            <a:endParaRPr lang="en-US"/>
          </a:p>
          <a:p>
            <a:pPr marL="0" indent="0"/>
            <a:endParaRPr lang="en-US" sz="4400">
              <a:solidFill>
                <a:srgbClr val="5E5E5E"/>
              </a:solidFill>
            </a:endParaRPr>
          </a:p>
          <a:p>
            <a:pPr marL="0" indent="0"/>
            <a:r>
              <a:rPr lang="en-US" sz="4400" b="1" i="1">
                <a:solidFill>
                  <a:srgbClr val="000000"/>
                </a:solidFill>
                <a:latin typeface="IBM Plex Sans Medium"/>
              </a:rPr>
              <a:t>Foundational</a:t>
            </a:r>
            <a:r>
              <a:rPr lang="en-US" sz="4400" b="1">
                <a:solidFill>
                  <a:srgbClr val="000000"/>
                </a:solidFill>
                <a:latin typeface="IBM Plex Sans Medium"/>
              </a:rPr>
              <a:t> prototype </a:t>
            </a:r>
            <a:r>
              <a:rPr lang="en-US" sz="4400">
                <a:solidFill>
                  <a:srgbClr val="000000"/>
                </a:solidFill>
              </a:rPr>
              <a:t>(leads to future UX ideas)</a:t>
            </a:r>
            <a:endParaRPr lang="en-US"/>
          </a:p>
          <a:p>
            <a:pPr marL="0" indent="0">
              <a:buSzPts val="3600"/>
            </a:pPr>
            <a:endParaRPr lang="en-US" sz="4400">
              <a:solidFill>
                <a:srgbClr val="000000"/>
              </a:solidFill>
            </a:endParaRPr>
          </a:p>
          <a:p>
            <a:pPr marL="571500" indent="-571500">
              <a:buSzPts val="3600"/>
              <a:buFont typeface="Arial"/>
              <a:buChar char="•"/>
            </a:pPr>
            <a:endParaRPr lang="en-US">
              <a:solidFill>
                <a:srgbClr val="000000"/>
              </a:solidFill>
            </a:endParaRPr>
          </a:p>
        </p:txBody>
      </p:sp>
    </p:spTree>
    <p:extLst>
      <p:ext uri="{BB962C8B-B14F-4D97-AF65-F5344CB8AC3E}">
        <p14:creationId xmlns:p14="http://schemas.microsoft.com/office/powerpoint/2010/main" val="1371905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10AF84E-3994-258C-7BD9-7CFD6385F7EF}"/>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45DC1D1E-4649-A85E-2794-5B1B3FD37846}"/>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Why did we choose a "Preferences" menu?</a:t>
            </a:r>
            <a:endParaRPr lang="en-US"/>
          </a:p>
        </p:txBody>
      </p:sp>
      <p:pic>
        <p:nvPicPr>
          <p:cNvPr id="3" name="Picture 2" descr="A preferences menu with many different options.">
            <a:extLst>
              <a:ext uri="{FF2B5EF4-FFF2-40B4-BE49-F238E27FC236}">
                <a16:creationId xmlns:a16="http://schemas.microsoft.com/office/drawing/2014/main" id="{8CE3581E-573F-DEE5-53B9-D6911BAC2EF8}"/>
              </a:ext>
            </a:extLst>
          </p:cNvPr>
          <p:cNvPicPr>
            <a:picLocks noChangeAspect="1"/>
          </p:cNvPicPr>
          <p:nvPr/>
        </p:nvPicPr>
        <p:blipFill>
          <a:blip r:embed="rId3"/>
          <a:srcRect t="72" r="69455"/>
          <a:stretch/>
        </p:blipFill>
        <p:spPr>
          <a:xfrm>
            <a:off x="1523833" y="2665146"/>
            <a:ext cx="5079921" cy="8903845"/>
          </a:xfrm>
          <a:prstGeom prst="rect">
            <a:avLst/>
          </a:prstGeom>
          <a:ln>
            <a:noFill/>
          </a:ln>
        </p:spPr>
      </p:pic>
      <p:sp>
        <p:nvSpPr>
          <p:cNvPr id="5" name="Google Shape;154;p3">
            <a:extLst>
              <a:ext uri="{FF2B5EF4-FFF2-40B4-BE49-F238E27FC236}">
                <a16:creationId xmlns:a16="http://schemas.microsoft.com/office/drawing/2014/main" id="{2B7E3D7B-D8B6-AAB6-7DC1-39207DC5F615}"/>
              </a:ext>
            </a:extLst>
          </p:cNvPr>
          <p:cNvSpPr txBox="1">
            <a:spLocks noGrp="1"/>
          </p:cNvSpPr>
          <p:nvPr>
            <p:ph type="body" idx="1"/>
          </p:nvPr>
        </p:nvSpPr>
        <p:spPr>
          <a:xfrm>
            <a:off x="6815691" y="2963071"/>
            <a:ext cx="15261949" cy="8865848"/>
          </a:xfrm>
          <a:prstGeom prst="rect">
            <a:avLst/>
          </a:prstGeom>
          <a:noFill/>
          <a:ln>
            <a:noFill/>
          </a:ln>
        </p:spPr>
        <p:txBody>
          <a:bodyPr spcFirstLastPara="1" wrap="square" lIns="50800" tIns="50800" rIns="50800" bIns="50800" anchor="t" anchorCtr="0">
            <a:normAutofit/>
          </a:bodyPr>
          <a:lstStyle/>
          <a:p>
            <a:pPr marL="0" indent="0">
              <a:buSzPts val="3600"/>
            </a:pPr>
            <a:r>
              <a:rPr lang="en-US" sz="4400" b="1">
                <a:solidFill>
                  <a:srgbClr val="000000"/>
                </a:solidFill>
                <a:latin typeface="IBM Plex Sans Medium"/>
              </a:rPr>
              <a:t>Familiar design </a:t>
            </a:r>
            <a:r>
              <a:rPr lang="en-US" sz="4400">
                <a:solidFill>
                  <a:srgbClr val="000000"/>
                </a:solidFill>
              </a:rPr>
              <a:t>(easier to test our questions)</a:t>
            </a:r>
          </a:p>
          <a:p>
            <a:pPr marL="0" indent="0">
              <a:spcBef>
                <a:spcPts val="0"/>
              </a:spcBef>
              <a:buSzPts val="3600"/>
            </a:pPr>
            <a:endParaRPr lang="en-US" sz="4400">
              <a:solidFill>
                <a:srgbClr val="000000"/>
              </a:solidFill>
            </a:endParaRPr>
          </a:p>
          <a:p>
            <a:pPr marL="0" indent="0"/>
            <a:r>
              <a:rPr lang="en-US" sz="4400" b="1">
                <a:solidFill>
                  <a:srgbClr val="000000"/>
                </a:solidFill>
                <a:latin typeface="IBM Plex Sans Medium"/>
              </a:rPr>
              <a:t>"Accessibility settings" </a:t>
            </a:r>
            <a:r>
              <a:rPr lang="en-US" sz="4400">
                <a:solidFill>
                  <a:srgbClr val="000000"/>
                </a:solidFill>
              </a:rPr>
              <a:t>(has worse adoption/use)</a:t>
            </a:r>
            <a:endParaRPr lang="en-US"/>
          </a:p>
          <a:p>
            <a:pPr marL="0" indent="0"/>
            <a:endParaRPr lang="en-US" sz="4400">
              <a:solidFill>
                <a:srgbClr val="000000"/>
              </a:solidFill>
            </a:endParaRPr>
          </a:p>
          <a:p>
            <a:pPr marL="0" indent="0"/>
            <a:r>
              <a:rPr lang="en-US" sz="4400" b="1">
                <a:solidFill>
                  <a:srgbClr val="000000"/>
                </a:solidFill>
                <a:latin typeface="IBM Plex Sans Medium"/>
              </a:rPr>
              <a:t>Inspectable </a:t>
            </a:r>
            <a:r>
              <a:rPr lang="en-US" sz="4400">
                <a:solidFill>
                  <a:srgbClr val="000000"/>
                </a:solidFill>
              </a:rPr>
              <a:t>(state &amp; available interactions are perceivable)</a:t>
            </a:r>
            <a:endParaRPr lang="en-US"/>
          </a:p>
          <a:p>
            <a:pPr marL="0" indent="0"/>
            <a:endParaRPr lang="en-US" sz="4400">
              <a:solidFill>
                <a:srgbClr val="5E5E5E"/>
              </a:solidFill>
            </a:endParaRPr>
          </a:p>
          <a:p>
            <a:pPr marL="0" indent="0"/>
            <a:r>
              <a:rPr lang="en-US" sz="4400" b="1" i="1">
                <a:solidFill>
                  <a:srgbClr val="000000"/>
                </a:solidFill>
                <a:latin typeface="IBM Plex Sans Medium"/>
              </a:rPr>
              <a:t>Foundational</a:t>
            </a:r>
            <a:r>
              <a:rPr lang="en-US" sz="4400" b="1">
                <a:solidFill>
                  <a:srgbClr val="000000"/>
                </a:solidFill>
                <a:latin typeface="IBM Plex Sans Medium"/>
              </a:rPr>
              <a:t> prototype </a:t>
            </a:r>
            <a:r>
              <a:rPr lang="en-US" sz="4400">
                <a:solidFill>
                  <a:srgbClr val="000000"/>
                </a:solidFill>
              </a:rPr>
              <a:t>(leads to future UX ideas)</a:t>
            </a:r>
            <a:endParaRPr lang="en-US"/>
          </a:p>
          <a:p>
            <a:pPr marL="0" indent="0">
              <a:buSzPts val="3600"/>
            </a:pPr>
            <a:endParaRPr lang="en-US" sz="4400">
              <a:solidFill>
                <a:srgbClr val="000000"/>
              </a:solidFill>
            </a:endParaRPr>
          </a:p>
          <a:p>
            <a:pPr marL="571500" indent="-571500">
              <a:buSzPts val="3600"/>
              <a:buFont typeface="Arial"/>
              <a:buChar char="•"/>
            </a:pPr>
            <a:endParaRPr lang="en-US">
              <a:solidFill>
                <a:srgbClr val="000000"/>
              </a:solidFill>
            </a:endParaRPr>
          </a:p>
        </p:txBody>
      </p:sp>
      <p:pic>
        <p:nvPicPr>
          <p:cNvPr id="6" name="Graphic 5" descr="Head with gears with solid fill">
            <a:extLst>
              <a:ext uri="{FF2B5EF4-FFF2-40B4-BE49-F238E27FC236}">
                <a16:creationId xmlns:a16="http://schemas.microsoft.com/office/drawing/2014/main" id="{764B5B46-83C7-DF2D-5778-42C20CE580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3085" y="8924429"/>
            <a:ext cx="2293716" cy="2293717"/>
          </a:xfrm>
          <a:prstGeom prst="rect">
            <a:avLst/>
          </a:prstGeom>
        </p:spPr>
      </p:pic>
      <p:cxnSp>
        <p:nvCxnSpPr>
          <p:cNvPr id="9" name="Straight Arrow Connector 8">
            <a:extLst>
              <a:ext uri="{FF2B5EF4-FFF2-40B4-BE49-F238E27FC236}">
                <a16:creationId xmlns:a16="http://schemas.microsoft.com/office/drawing/2014/main" id="{E0BEF676-1406-0B13-82F5-FB43AD01F8CD}"/>
              </a:ext>
              <a:ext uri="{C183D7F6-B498-43B3-948B-1728B52AA6E4}">
                <adec:decorative xmlns:adec="http://schemas.microsoft.com/office/drawing/2017/decorative" val="1"/>
              </a:ext>
            </a:extLst>
          </p:cNvPr>
          <p:cNvCxnSpPr/>
          <p:nvPr/>
        </p:nvCxnSpPr>
        <p:spPr>
          <a:xfrm>
            <a:off x="8520087" y="7883275"/>
            <a:ext cx="523321" cy="1144125"/>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D7EF81F-0EFE-254B-A12E-0A90DD300AC8}"/>
              </a:ext>
            </a:extLst>
          </p:cNvPr>
          <p:cNvSpPr txBox="1"/>
          <p:nvPr/>
        </p:nvSpPr>
        <p:spPr>
          <a:xfrm>
            <a:off x="7013811" y="11074695"/>
            <a:ext cx="417610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IBM Plex Sans"/>
              </a:rPr>
              <a:t>Auto-adapting, smart systems need </a:t>
            </a:r>
            <a:r>
              <a:rPr lang="en-US" sz="3200" b="1">
                <a:latin typeface="IBM Plex Sans Medium"/>
              </a:rPr>
              <a:t>goals</a:t>
            </a:r>
          </a:p>
        </p:txBody>
      </p:sp>
    </p:spTree>
    <p:extLst>
      <p:ext uri="{BB962C8B-B14F-4D97-AF65-F5344CB8AC3E}">
        <p14:creationId xmlns:p14="http://schemas.microsoft.com/office/powerpoint/2010/main" val="2533015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a:extLst>
            <a:ext uri="{FF2B5EF4-FFF2-40B4-BE49-F238E27FC236}">
              <a16:creationId xmlns:a16="http://schemas.microsoft.com/office/drawing/2014/main" id="{0BE0FF01-6B09-D3FD-5EA9-02A5E140C898}"/>
            </a:ext>
          </a:extLst>
        </p:cNvPr>
        <p:cNvGrpSpPr/>
        <p:nvPr/>
      </p:nvGrpSpPr>
      <p:grpSpPr>
        <a:xfrm>
          <a:off x="0" y="0"/>
          <a:ext cx="0" cy="0"/>
          <a:chOff x="0" y="0"/>
          <a:chExt cx="0" cy="0"/>
        </a:xfrm>
      </p:grpSpPr>
      <p:sp>
        <p:nvSpPr>
          <p:cNvPr id="188" name="Google Shape;188;p8">
            <a:extLst>
              <a:ext uri="{FF2B5EF4-FFF2-40B4-BE49-F238E27FC236}">
                <a16:creationId xmlns:a16="http://schemas.microsoft.com/office/drawing/2014/main" id="{2535DD20-230E-C045-103E-D5B7806F042B}"/>
              </a:ext>
            </a:extLst>
          </p:cNvPr>
          <p:cNvSpPr txBox="1">
            <a:spLocks noGrp="1"/>
          </p:cNvSpPr>
          <p:nvPr>
            <p:ph type="title"/>
          </p:nvPr>
        </p:nvSpPr>
        <p:spPr>
          <a:xfrm>
            <a:off x="1405466" y="1079500"/>
            <a:ext cx="21336001" cy="1433163"/>
          </a:xfrm>
          <a:prstGeom prst="rect">
            <a:avLst/>
          </a:prstGeom>
          <a:noFill/>
          <a:ln>
            <a:noFill/>
          </a:ln>
        </p:spPr>
        <p:txBody>
          <a:bodyPr spcFirstLastPara="1" wrap="square" lIns="50800" tIns="50800" rIns="50800" bIns="50800" anchor="t" anchorCtr="0">
            <a:normAutofit fontScale="90000"/>
          </a:bodyPr>
          <a:lstStyle/>
          <a:p>
            <a:r>
              <a:rPr lang="en-US" sz="8050"/>
              <a:t>Elsevier + </a:t>
            </a:r>
            <a:r>
              <a:rPr lang="en-US" sz="8050" err="1"/>
              <a:t>Highcharts</a:t>
            </a:r>
            <a:r>
              <a:rPr lang="en-US" sz="8050"/>
              <a:t> (Collaborating Since 2015!)</a:t>
            </a:r>
            <a:endParaRPr lang="nb-NO"/>
          </a:p>
        </p:txBody>
      </p:sp>
      <p:sp>
        <p:nvSpPr>
          <p:cNvPr id="3" name="Plassholder for tekst 2">
            <a:extLst>
              <a:ext uri="{FF2B5EF4-FFF2-40B4-BE49-F238E27FC236}">
                <a16:creationId xmlns:a16="http://schemas.microsoft.com/office/drawing/2014/main" id="{12BAD99D-B63D-81F1-4C63-09E96321EC1A}"/>
              </a:ext>
            </a:extLst>
          </p:cNvPr>
          <p:cNvSpPr>
            <a:spLocks noGrp="1"/>
          </p:cNvSpPr>
          <p:nvPr>
            <p:ph type="body" idx="1"/>
          </p:nvPr>
        </p:nvSpPr>
        <p:spPr>
          <a:xfrm>
            <a:off x="1524000" y="3414020"/>
            <a:ext cx="8940800" cy="7190834"/>
          </a:xfrm>
        </p:spPr>
        <p:txBody>
          <a:bodyPr>
            <a:normAutofit/>
          </a:bodyPr>
          <a:lstStyle/>
          <a:p>
            <a:r>
              <a:rPr lang="nb-NO" sz="4400"/>
              <a:t>“Hi Øystein, </a:t>
            </a:r>
            <a:r>
              <a:rPr lang="nb-NO" sz="4400" err="1"/>
              <a:t>we</a:t>
            </a:r>
            <a:r>
              <a:rPr lang="nb-NO" sz="4400"/>
              <a:t> </a:t>
            </a:r>
            <a:r>
              <a:rPr lang="nb-NO" sz="4400" err="1"/>
              <a:t>are</a:t>
            </a:r>
            <a:r>
              <a:rPr lang="nb-NO" sz="4400"/>
              <a:t> </a:t>
            </a:r>
            <a:r>
              <a:rPr lang="nb-NO" sz="4400" err="1"/>
              <a:t>currently</a:t>
            </a:r>
            <a:r>
              <a:rPr lang="nb-NO" sz="4400"/>
              <a:t> </a:t>
            </a:r>
            <a:r>
              <a:rPr lang="nb-NO" sz="4400" err="1"/>
              <a:t>using</a:t>
            </a:r>
            <a:r>
              <a:rPr lang="nb-NO" sz="4400"/>
              <a:t> </a:t>
            </a:r>
            <a:r>
              <a:rPr lang="nb-NO" sz="4400" err="1"/>
              <a:t>Highcharts</a:t>
            </a:r>
            <a:r>
              <a:rPr lang="nb-NO" sz="4400"/>
              <a:t> as </a:t>
            </a:r>
            <a:r>
              <a:rPr lang="nb-NO" sz="4400" err="1"/>
              <a:t>our</a:t>
            </a:r>
            <a:r>
              <a:rPr lang="nb-NO" sz="4400"/>
              <a:t> data </a:t>
            </a:r>
            <a:r>
              <a:rPr lang="nb-NO" sz="4400" err="1"/>
              <a:t>visualization</a:t>
            </a:r>
            <a:r>
              <a:rPr lang="nb-NO" sz="4400"/>
              <a:t> </a:t>
            </a:r>
            <a:r>
              <a:rPr lang="nb-NO" sz="4400" err="1"/>
              <a:t>engine</a:t>
            </a:r>
            <a:r>
              <a:rPr lang="nb-NO" sz="4400"/>
              <a:t> for </a:t>
            </a:r>
            <a:r>
              <a:rPr lang="nb-NO" sz="4400" err="1"/>
              <a:t>our</a:t>
            </a:r>
            <a:r>
              <a:rPr lang="nb-NO" sz="4400"/>
              <a:t>  </a:t>
            </a:r>
            <a:r>
              <a:rPr lang="nb-NO" sz="4400" err="1"/>
              <a:t>Scopus</a:t>
            </a:r>
            <a:r>
              <a:rPr lang="nb-NO" sz="4400"/>
              <a:t> </a:t>
            </a:r>
            <a:r>
              <a:rPr lang="nb-NO" sz="4400" err="1"/>
              <a:t>product</a:t>
            </a:r>
            <a:r>
              <a:rPr lang="nb-NO" sz="4400"/>
              <a:t>. </a:t>
            </a:r>
            <a:r>
              <a:rPr lang="nb-NO" sz="4400" err="1"/>
              <a:t>Would</a:t>
            </a:r>
            <a:r>
              <a:rPr lang="nb-NO" sz="4400"/>
              <a:t> </a:t>
            </a:r>
            <a:r>
              <a:rPr lang="nb-NO" sz="4400" err="1"/>
              <a:t>you</a:t>
            </a:r>
            <a:r>
              <a:rPr lang="nb-NO" sz="4400"/>
              <a:t> like to </a:t>
            </a:r>
            <a:r>
              <a:rPr lang="nb-NO" sz="4400" err="1"/>
              <a:t>work</a:t>
            </a:r>
            <a:r>
              <a:rPr lang="nb-NO" sz="4400"/>
              <a:t> </a:t>
            </a:r>
            <a:r>
              <a:rPr lang="nb-NO" sz="4400" err="1"/>
              <a:t>on</a:t>
            </a:r>
            <a:r>
              <a:rPr lang="nb-NO" sz="4400"/>
              <a:t> </a:t>
            </a:r>
            <a:r>
              <a:rPr lang="nb-NO" sz="4400" err="1"/>
              <a:t>making</a:t>
            </a:r>
            <a:r>
              <a:rPr lang="nb-NO" sz="4400"/>
              <a:t> </a:t>
            </a:r>
            <a:r>
              <a:rPr lang="nb-NO" sz="4400" err="1"/>
              <a:t>the</a:t>
            </a:r>
            <a:r>
              <a:rPr lang="nb-NO" sz="4400"/>
              <a:t> </a:t>
            </a:r>
            <a:r>
              <a:rPr lang="nb-NO" sz="4400" err="1"/>
              <a:t>functionality</a:t>
            </a:r>
            <a:r>
              <a:rPr lang="nb-NO" sz="4400"/>
              <a:t> </a:t>
            </a:r>
            <a:r>
              <a:rPr lang="nb-NO" sz="4400" err="1"/>
              <a:t>work</a:t>
            </a:r>
            <a:r>
              <a:rPr lang="nb-NO" sz="4400"/>
              <a:t> </a:t>
            </a:r>
            <a:r>
              <a:rPr lang="nb-NO" sz="4400" err="1"/>
              <a:t>better</a:t>
            </a:r>
            <a:r>
              <a:rPr lang="nb-NO" sz="4400"/>
              <a:t> for </a:t>
            </a:r>
            <a:r>
              <a:rPr lang="nb-NO" sz="4400" err="1"/>
              <a:t>accessibility</a:t>
            </a:r>
            <a:r>
              <a:rPr lang="nb-NO" sz="4400"/>
              <a:t> (like keyboard </a:t>
            </a:r>
            <a:r>
              <a:rPr lang="nb-NO" sz="4400" err="1"/>
              <a:t>users</a:t>
            </a:r>
            <a:r>
              <a:rPr lang="nb-NO" sz="4400"/>
              <a:t>?)”</a:t>
            </a:r>
            <a:endParaRPr lang="en-US" sz="4400"/>
          </a:p>
        </p:txBody>
      </p:sp>
      <p:pic>
        <p:nvPicPr>
          <p:cNvPr id="4" name="Bilde 3" descr="A picture of Ted and Øystein presenting on &quot;Accessible SVG Charts Using ARIA&quot; at CSUN 2016.">
            <a:extLst>
              <a:ext uri="{FF2B5EF4-FFF2-40B4-BE49-F238E27FC236}">
                <a16:creationId xmlns:a16="http://schemas.microsoft.com/office/drawing/2014/main" id="{F02C327F-11C9-3B62-533A-54F76EBD5ED4}"/>
              </a:ext>
            </a:extLst>
          </p:cNvPr>
          <p:cNvPicPr>
            <a:picLocks noChangeAspect="1"/>
          </p:cNvPicPr>
          <p:nvPr/>
        </p:nvPicPr>
        <p:blipFill>
          <a:blip r:embed="rId3"/>
          <a:stretch>
            <a:fillRect/>
          </a:stretch>
        </p:blipFill>
        <p:spPr>
          <a:xfrm>
            <a:off x="10878531" y="2949710"/>
            <a:ext cx="12916863" cy="9698590"/>
          </a:xfrm>
          <a:prstGeom prst="rect">
            <a:avLst/>
          </a:prstGeom>
        </p:spPr>
      </p:pic>
    </p:spTree>
    <p:extLst>
      <p:ext uri="{BB962C8B-B14F-4D97-AF65-F5344CB8AC3E}">
        <p14:creationId xmlns:p14="http://schemas.microsoft.com/office/powerpoint/2010/main" val="2259485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B20ED79-0575-6C45-73D6-222665A77520}"/>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925D0341-70E3-755D-6198-3537DDB4D427}"/>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Why did we choose a "Preferences" menu?</a:t>
            </a:r>
            <a:endParaRPr lang="en-US"/>
          </a:p>
        </p:txBody>
      </p:sp>
      <p:pic>
        <p:nvPicPr>
          <p:cNvPr id="3" name="Picture 2" descr="A preferences menu with many different options.">
            <a:extLst>
              <a:ext uri="{FF2B5EF4-FFF2-40B4-BE49-F238E27FC236}">
                <a16:creationId xmlns:a16="http://schemas.microsoft.com/office/drawing/2014/main" id="{FDC348AB-9CDA-5B1A-6CCD-37774DC0F7FE}"/>
              </a:ext>
            </a:extLst>
          </p:cNvPr>
          <p:cNvPicPr>
            <a:picLocks noChangeAspect="1"/>
          </p:cNvPicPr>
          <p:nvPr/>
        </p:nvPicPr>
        <p:blipFill>
          <a:blip r:embed="rId3"/>
          <a:srcRect t="72" r="69455"/>
          <a:stretch/>
        </p:blipFill>
        <p:spPr>
          <a:xfrm>
            <a:off x="1523833" y="2665146"/>
            <a:ext cx="5079921" cy="8903845"/>
          </a:xfrm>
          <a:prstGeom prst="rect">
            <a:avLst/>
          </a:prstGeom>
          <a:ln>
            <a:noFill/>
          </a:ln>
        </p:spPr>
      </p:pic>
      <p:sp>
        <p:nvSpPr>
          <p:cNvPr id="5" name="Google Shape;154;p3">
            <a:extLst>
              <a:ext uri="{FF2B5EF4-FFF2-40B4-BE49-F238E27FC236}">
                <a16:creationId xmlns:a16="http://schemas.microsoft.com/office/drawing/2014/main" id="{9473D0CF-D180-B73A-DC11-76D5503A96A1}"/>
              </a:ext>
            </a:extLst>
          </p:cNvPr>
          <p:cNvSpPr txBox="1">
            <a:spLocks noGrp="1"/>
          </p:cNvSpPr>
          <p:nvPr>
            <p:ph type="body" idx="1"/>
          </p:nvPr>
        </p:nvSpPr>
        <p:spPr>
          <a:xfrm>
            <a:off x="6815691" y="2963071"/>
            <a:ext cx="15261949" cy="8865848"/>
          </a:xfrm>
          <a:prstGeom prst="rect">
            <a:avLst/>
          </a:prstGeom>
          <a:noFill/>
          <a:ln>
            <a:noFill/>
          </a:ln>
        </p:spPr>
        <p:txBody>
          <a:bodyPr spcFirstLastPara="1" wrap="square" lIns="50800" tIns="50800" rIns="50800" bIns="50800" anchor="t" anchorCtr="0">
            <a:normAutofit/>
          </a:bodyPr>
          <a:lstStyle/>
          <a:p>
            <a:pPr marL="0" indent="0">
              <a:buSzPts val="3600"/>
            </a:pPr>
            <a:r>
              <a:rPr lang="en-US" sz="4400" b="1">
                <a:solidFill>
                  <a:srgbClr val="000000"/>
                </a:solidFill>
                <a:latin typeface="IBM Plex Sans Medium"/>
              </a:rPr>
              <a:t>Familiar design </a:t>
            </a:r>
            <a:r>
              <a:rPr lang="en-US" sz="4400">
                <a:solidFill>
                  <a:srgbClr val="000000"/>
                </a:solidFill>
              </a:rPr>
              <a:t>(easier to test our questions)</a:t>
            </a:r>
          </a:p>
          <a:p>
            <a:pPr marL="0" indent="0">
              <a:spcBef>
                <a:spcPts val="0"/>
              </a:spcBef>
              <a:buSzPts val="3600"/>
            </a:pPr>
            <a:endParaRPr lang="en-US" sz="4400">
              <a:solidFill>
                <a:srgbClr val="000000"/>
              </a:solidFill>
            </a:endParaRPr>
          </a:p>
          <a:p>
            <a:pPr marL="0" indent="0"/>
            <a:r>
              <a:rPr lang="en-US" sz="4400" b="1">
                <a:solidFill>
                  <a:srgbClr val="000000"/>
                </a:solidFill>
                <a:latin typeface="IBM Plex Sans Medium"/>
              </a:rPr>
              <a:t>"Accessibility settings" </a:t>
            </a:r>
            <a:r>
              <a:rPr lang="en-US" sz="4400">
                <a:solidFill>
                  <a:srgbClr val="000000"/>
                </a:solidFill>
              </a:rPr>
              <a:t>(has worse adoption/use)</a:t>
            </a:r>
            <a:endParaRPr lang="en-US"/>
          </a:p>
          <a:p>
            <a:pPr marL="0" indent="0"/>
            <a:endParaRPr lang="en-US" sz="4400">
              <a:solidFill>
                <a:srgbClr val="000000"/>
              </a:solidFill>
            </a:endParaRPr>
          </a:p>
          <a:p>
            <a:pPr marL="0" indent="0"/>
            <a:r>
              <a:rPr lang="en-US" sz="4400" b="1">
                <a:solidFill>
                  <a:srgbClr val="000000"/>
                </a:solidFill>
                <a:latin typeface="IBM Plex Sans Medium"/>
              </a:rPr>
              <a:t>Inspectable </a:t>
            </a:r>
            <a:r>
              <a:rPr lang="en-US" sz="4400">
                <a:solidFill>
                  <a:srgbClr val="000000"/>
                </a:solidFill>
              </a:rPr>
              <a:t>(state &amp; available interactions are perceivable)</a:t>
            </a:r>
            <a:endParaRPr lang="en-US"/>
          </a:p>
          <a:p>
            <a:pPr marL="0" indent="0"/>
            <a:endParaRPr lang="en-US" sz="4400">
              <a:solidFill>
                <a:srgbClr val="5E5E5E"/>
              </a:solidFill>
            </a:endParaRPr>
          </a:p>
          <a:p>
            <a:pPr marL="0" indent="0"/>
            <a:r>
              <a:rPr lang="en-US" sz="4400" b="1" i="1">
                <a:solidFill>
                  <a:srgbClr val="000000"/>
                </a:solidFill>
                <a:latin typeface="IBM Plex Sans Medium"/>
              </a:rPr>
              <a:t>Foundational</a:t>
            </a:r>
            <a:r>
              <a:rPr lang="en-US" sz="4400" b="1">
                <a:solidFill>
                  <a:srgbClr val="000000"/>
                </a:solidFill>
                <a:latin typeface="IBM Plex Sans Medium"/>
              </a:rPr>
              <a:t> prototype </a:t>
            </a:r>
            <a:r>
              <a:rPr lang="en-US" sz="4400">
                <a:solidFill>
                  <a:srgbClr val="000000"/>
                </a:solidFill>
              </a:rPr>
              <a:t>(leads to future UX ideas)</a:t>
            </a:r>
            <a:endParaRPr lang="en-US"/>
          </a:p>
          <a:p>
            <a:pPr marL="0" indent="0">
              <a:buSzPts val="3600"/>
            </a:pPr>
            <a:endParaRPr lang="en-US" sz="4400">
              <a:solidFill>
                <a:srgbClr val="000000"/>
              </a:solidFill>
            </a:endParaRPr>
          </a:p>
          <a:p>
            <a:pPr marL="571500" indent="-571500">
              <a:buSzPts val="3600"/>
              <a:buFont typeface="Arial"/>
              <a:buChar char="•"/>
            </a:pPr>
            <a:endParaRPr lang="en-US">
              <a:solidFill>
                <a:srgbClr val="000000"/>
              </a:solidFill>
            </a:endParaRPr>
          </a:p>
        </p:txBody>
      </p:sp>
      <p:pic>
        <p:nvPicPr>
          <p:cNvPr id="6" name="Graphic 5" descr="Head with gears with solid fill">
            <a:extLst>
              <a:ext uri="{FF2B5EF4-FFF2-40B4-BE49-F238E27FC236}">
                <a16:creationId xmlns:a16="http://schemas.microsoft.com/office/drawing/2014/main" id="{700D7461-53F4-BC79-444F-69100585E8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3085" y="8924429"/>
            <a:ext cx="2293716" cy="2293717"/>
          </a:xfrm>
          <a:prstGeom prst="rect">
            <a:avLst/>
          </a:prstGeom>
        </p:spPr>
      </p:pic>
      <p:grpSp>
        <p:nvGrpSpPr>
          <p:cNvPr id="8" name="Group 7" descr="hand interacting with a chart">
            <a:extLst>
              <a:ext uri="{FF2B5EF4-FFF2-40B4-BE49-F238E27FC236}">
                <a16:creationId xmlns:a16="http://schemas.microsoft.com/office/drawing/2014/main" id="{EC1622C3-1D11-D75F-8436-6E9FE047580A}"/>
              </a:ext>
            </a:extLst>
          </p:cNvPr>
          <p:cNvGrpSpPr/>
          <p:nvPr/>
        </p:nvGrpSpPr>
        <p:grpSpPr>
          <a:xfrm>
            <a:off x="12804081" y="8836445"/>
            <a:ext cx="2573437" cy="2592729"/>
            <a:chOff x="12631467" y="8711780"/>
            <a:chExt cx="2573437" cy="2592729"/>
          </a:xfrm>
        </p:grpSpPr>
        <p:pic>
          <p:nvPicPr>
            <p:cNvPr id="4" name="Graphic 3" descr="Bar chart with solid fill">
              <a:extLst>
                <a:ext uri="{FF2B5EF4-FFF2-40B4-BE49-F238E27FC236}">
                  <a16:creationId xmlns:a16="http://schemas.microsoft.com/office/drawing/2014/main" id="{9A7EDF26-88FF-F183-23FB-DC09CF6F2C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31467" y="8711780"/>
              <a:ext cx="2573437" cy="2592729"/>
            </a:xfrm>
            <a:prstGeom prst="rect">
              <a:avLst/>
            </a:prstGeom>
          </p:spPr>
        </p:pic>
        <p:pic>
          <p:nvPicPr>
            <p:cNvPr id="7" name="Graphic 6" descr="Right pointing backhand index with solid fill">
              <a:extLst>
                <a:ext uri="{FF2B5EF4-FFF2-40B4-BE49-F238E27FC236}">
                  <a16:creationId xmlns:a16="http://schemas.microsoft.com/office/drawing/2014/main" id="{CAF03A84-77DE-A5A1-0E02-944A5C5BB1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580000">
              <a:off x="12646788" y="9122397"/>
              <a:ext cx="1483488" cy="1454552"/>
            </a:xfrm>
            <a:prstGeom prst="rect">
              <a:avLst/>
            </a:prstGeom>
          </p:spPr>
        </p:pic>
      </p:grpSp>
      <p:cxnSp>
        <p:nvCxnSpPr>
          <p:cNvPr id="9" name="Straight Arrow Connector 8">
            <a:extLst>
              <a:ext uri="{FF2B5EF4-FFF2-40B4-BE49-F238E27FC236}">
                <a16:creationId xmlns:a16="http://schemas.microsoft.com/office/drawing/2014/main" id="{23DBD446-9000-DA1C-934F-D2E44F0841AE}"/>
              </a:ext>
              <a:ext uri="{C183D7F6-B498-43B3-948B-1728B52AA6E4}">
                <adec:decorative xmlns:adec="http://schemas.microsoft.com/office/drawing/2017/decorative" val="1"/>
              </a:ext>
            </a:extLst>
          </p:cNvPr>
          <p:cNvCxnSpPr/>
          <p:nvPr/>
        </p:nvCxnSpPr>
        <p:spPr>
          <a:xfrm>
            <a:off x="8520087" y="7883275"/>
            <a:ext cx="523321" cy="1144125"/>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1ABC89-128A-5ABA-0A22-F3B2EA4581BC}"/>
              </a:ext>
              <a:ext uri="{C183D7F6-B498-43B3-948B-1728B52AA6E4}">
                <adec:decorative xmlns:adec="http://schemas.microsoft.com/office/drawing/2017/decorative" val="1"/>
              </a:ext>
            </a:extLst>
          </p:cNvPr>
          <p:cNvCxnSpPr>
            <a:cxnSpLocks/>
          </p:cNvCxnSpPr>
          <p:nvPr/>
        </p:nvCxnSpPr>
        <p:spPr>
          <a:xfrm>
            <a:off x="8819099" y="7902567"/>
            <a:ext cx="4207928" cy="1327389"/>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A18D175-1B57-1277-15BC-0323E8DB165C}"/>
              </a:ext>
            </a:extLst>
          </p:cNvPr>
          <p:cNvSpPr txBox="1"/>
          <p:nvPr/>
        </p:nvSpPr>
        <p:spPr>
          <a:xfrm>
            <a:off x="7013811" y="11074695"/>
            <a:ext cx="417610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IBM Plex Sans"/>
              </a:rPr>
              <a:t>Auto-adapting, smart systems need </a:t>
            </a:r>
            <a:r>
              <a:rPr lang="en-US" sz="3200" b="1">
                <a:latin typeface="IBM Plex Sans Medium"/>
              </a:rPr>
              <a:t>goals</a:t>
            </a:r>
          </a:p>
        </p:txBody>
      </p:sp>
      <p:sp>
        <p:nvSpPr>
          <p:cNvPr id="13" name="TextBox 12">
            <a:extLst>
              <a:ext uri="{FF2B5EF4-FFF2-40B4-BE49-F238E27FC236}">
                <a16:creationId xmlns:a16="http://schemas.microsoft.com/office/drawing/2014/main" id="{78ADF28A-FD67-788C-C57D-8AAD4D5E4FFD}"/>
              </a:ext>
            </a:extLst>
          </p:cNvPr>
          <p:cNvSpPr txBox="1"/>
          <p:nvPr/>
        </p:nvSpPr>
        <p:spPr>
          <a:xfrm>
            <a:off x="12010874" y="11074695"/>
            <a:ext cx="417610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IBM Plex Sans"/>
              </a:rPr>
              <a:t>Direct-manipulation interfaces need to store </a:t>
            </a:r>
            <a:r>
              <a:rPr lang="en-US" sz="3200" b="1">
                <a:latin typeface="IBM Plex Sans Medium"/>
              </a:rPr>
              <a:t>system state</a:t>
            </a:r>
          </a:p>
        </p:txBody>
      </p:sp>
    </p:spTree>
    <p:extLst>
      <p:ext uri="{BB962C8B-B14F-4D97-AF65-F5344CB8AC3E}">
        <p14:creationId xmlns:p14="http://schemas.microsoft.com/office/powerpoint/2010/main" val="3344208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109DAAF-B537-05D6-4B97-4063FA28DCAF}"/>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B76CEA4A-AA8A-E473-30A1-5239A6FDB52A}"/>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Why did we choose a "Preferences" menu?</a:t>
            </a:r>
            <a:endParaRPr lang="en-US"/>
          </a:p>
        </p:txBody>
      </p:sp>
      <p:pic>
        <p:nvPicPr>
          <p:cNvPr id="3" name="Picture 2" descr="A preferences menu with many different options.">
            <a:extLst>
              <a:ext uri="{FF2B5EF4-FFF2-40B4-BE49-F238E27FC236}">
                <a16:creationId xmlns:a16="http://schemas.microsoft.com/office/drawing/2014/main" id="{C3454552-4697-6571-B85E-67758097169A}"/>
              </a:ext>
            </a:extLst>
          </p:cNvPr>
          <p:cNvPicPr>
            <a:picLocks noChangeAspect="1"/>
          </p:cNvPicPr>
          <p:nvPr/>
        </p:nvPicPr>
        <p:blipFill>
          <a:blip r:embed="rId3"/>
          <a:srcRect t="72" r="69455"/>
          <a:stretch/>
        </p:blipFill>
        <p:spPr>
          <a:xfrm>
            <a:off x="1523833" y="2665146"/>
            <a:ext cx="5079921" cy="8903845"/>
          </a:xfrm>
          <a:prstGeom prst="rect">
            <a:avLst/>
          </a:prstGeom>
          <a:ln>
            <a:noFill/>
          </a:ln>
        </p:spPr>
      </p:pic>
      <p:sp>
        <p:nvSpPr>
          <p:cNvPr id="5" name="Google Shape;154;p3">
            <a:extLst>
              <a:ext uri="{FF2B5EF4-FFF2-40B4-BE49-F238E27FC236}">
                <a16:creationId xmlns:a16="http://schemas.microsoft.com/office/drawing/2014/main" id="{DCFD0427-91EE-446C-A0D2-A067AABBA17F}"/>
              </a:ext>
            </a:extLst>
          </p:cNvPr>
          <p:cNvSpPr txBox="1">
            <a:spLocks noGrp="1"/>
          </p:cNvSpPr>
          <p:nvPr>
            <p:ph type="body" idx="1"/>
          </p:nvPr>
        </p:nvSpPr>
        <p:spPr>
          <a:xfrm>
            <a:off x="6815691" y="2963071"/>
            <a:ext cx="15261949" cy="8865848"/>
          </a:xfrm>
          <a:prstGeom prst="rect">
            <a:avLst/>
          </a:prstGeom>
          <a:noFill/>
          <a:ln>
            <a:noFill/>
          </a:ln>
        </p:spPr>
        <p:txBody>
          <a:bodyPr spcFirstLastPara="1" wrap="square" lIns="50800" tIns="50800" rIns="50800" bIns="50800" anchor="t" anchorCtr="0">
            <a:normAutofit/>
          </a:bodyPr>
          <a:lstStyle/>
          <a:p>
            <a:pPr marL="0" indent="0">
              <a:buSzPts val="3600"/>
            </a:pPr>
            <a:r>
              <a:rPr lang="en-US" sz="4400" b="1">
                <a:solidFill>
                  <a:srgbClr val="000000"/>
                </a:solidFill>
                <a:latin typeface="IBM Plex Sans Medium"/>
              </a:rPr>
              <a:t>Familiar design </a:t>
            </a:r>
            <a:r>
              <a:rPr lang="en-US" sz="4400">
                <a:solidFill>
                  <a:srgbClr val="000000"/>
                </a:solidFill>
              </a:rPr>
              <a:t>(easier to test our questions)</a:t>
            </a:r>
          </a:p>
          <a:p>
            <a:pPr marL="0" indent="0">
              <a:spcBef>
                <a:spcPts val="0"/>
              </a:spcBef>
              <a:buSzPts val="3600"/>
            </a:pPr>
            <a:endParaRPr lang="en-US" sz="4400">
              <a:solidFill>
                <a:srgbClr val="000000"/>
              </a:solidFill>
            </a:endParaRPr>
          </a:p>
          <a:p>
            <a:pPr marL="0" indent="0"/>
            <a:r>
              <a:rPr lang="en-US" sz="4400" b="1">
                <a:solidFill>
                  <a:srgbClr val="000000"/>
                </a:solidFill>
                <a:latin typeface="IBM Plex Sans Medium"/>
              </a:rPr>
              <a:t>"Accessibility settings" </a:t>
            </a:r>
            <a:r>
              <a:rPr lang="en-US" sz="4400">
                <a:solidFill>
                  <a:srgbClr val="000000"/>
                </a:solidFill>
              </a:rPr>
              <a:t>(has worse adoption/use)</a:t>
            </a:r>
            <a:endParaRPr lang="en-US"/>
          </a:p>
          <a:p>
            <a:pPr marL="0" indent="0"/>
            <a:endParaRPr lang="en-US" sz="4400">
              <a:solidFill>
                <a:srgbClr val="000000"/>
              </a:solidFill>
            </a:endParaRPr>
          </a:p>
          <a:p>
            <a:pPr marL="0" indent="0"/>
            <a:r>
              <a:rPr lang="en-US" sz="4400" b="1">
                <a:solidFill>
                  <a:srgbClr val="000000"/>
                </a:solidFill>
                <a:latin typeface="IBM Plex Sans Medium"/>
              </a:rPr>
              <a:t>Inspectable </a:t>
            </a:r>
            <a:r>
              <a:rPr lang="en-US" sz="4400">
                <a:solidFill>
                  <a:srgbClr val="000000"/>
                </a:solidFill>
              </a:rPr>
              <a:t>(state &amp; available interactions are perceivable)</a:t>
            </a:r>
            <a:endParaRPr lang="en-US"/>
          </a:p>
          <a:p>
            <a:pPr marL="0" indent="0"/>
            <a:endParaRPr lang="en-US" sz="4400">
              <a:solidFill>
                <a:srgbClr val="5E5E5E"/>
              </a:solidFill>
            </a:endParaRPr>
          </a:p>
          <a:p>
            <a:pPr marL="0" indent="0"/>
            <a:r>
              <a:rPr lang="en-US" sz="4400" b="1" i="1">
                <a:solidFill>
                  <a:srgbClr val="000000"/>
                </a:solidFill>
                <a:latin typeface="IBM Plex Sans Medium"/>
              </a:rPr>
              <a:t>Foundational</a:t>
            </a:r>
            <a:r>
              <a:rPr lang="en-US" sz="4400" b="1">
                <a:solidFill>
                  <a:srgbClr val="000000"/>
                </a:solidFill>
                <a:latin typeface="IBM Plex Sans Medium"/>
              </a:rPr>
              <a:t> prototype </a:t>
            </a:r>
            <a:r>
              <a:rPr lang="en-US" sz="4400">
                <a:solidFill>
                  <a:srgbClr val="000000"/>
                </a:solidFill>
              </a:rPr>
              <a:t>(leads to future UX ideas)</a:t>
            </a:r>
            <a:endParaRPr lang="en-US"/>
          </a:p>
          <a:p>
            <a:pPr marL="0" indent="0">
              <a:buSzPts val="3600"/>
            </a:pPr>
            <a:endParaRPr lang="en-US" sz="4400">
              <a:solidFill>
                <a:srgbClr val="000000"/>
              </a:solidFill>
            </a:endParaRPr>
          </a:p>
          <a:p>
            <a:pPr marL="571500" indent="-571500">
              <a:buSzPts val="3600"/>
              <a:buFont typeface="Arial"/>
              <a:buChar char="•"/>
            </a:pPr>
            <a:endParaRPr lang="en-US">
              <a:solidFill>
                <a:srgbClr val="000000"/>
              </a:solidFill>
            </a:endParaRPr>
          </a:p>
        </p:txBody>
      </p:sp>
      <p:pic>
        <p:nvPicPr>
          <p:cNvPr id="2" name="Graphic 1" descr="Chat bubble with solid fill">
            <a:extLst>
              <a:ext uri="{FF2B5EF4-FFF2-40B4-BE49-F238E27FC236}">
                <a16:creationId xmlns:a16="http://schemas.microsoft.com/office/drawing/2014/main" id="{FDBCB7A2-2031-0092-D845-2C53856946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09896" y="9048648"/>
            <a:ext cx="2390172" cy="2380526"/>
          </a:xfrm>
          <a:prstGeom prst="rect">
            <a:avLst/>
          </a:prstGeom>
        </p:spPr>
      </p:pic>
      <p:pic>
        <p:nvPicPr>
          <p:cNvPr id="6" name="Graphic 5" descr="Head with gears with solid fill">
            <a:extLst>
              <a:ext uri="{FF2B5EF4-FFF2-40B4-BE49-F238E27FC236}">
                <a16:creationId xmlns:a16="http://schemas.microsoft.com/office/drawing/2014/main" id="{7B5231BA-FBC3-DF16-3290-CB835B0130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53085" y="8924429"/>
            <a:ext cx="2293716" cy="2293717"/>
          </a:xfrm>
          <a:prstGeom prst="rect">
            <a:avLst/>
          </a:prstGeom>
        </p:spPr>
      </p:pic>
      <p:grpSp>
        <p:nvGrpSpPr>
          <p:cNvPr id="8" name="Group 7" descr="hand interacting with a chart">
            <a:extLst>
              <a:ext uri="{FF2B5EF4-FFF2-40B4-BE49-F238E27FC236}">
                <a16:creationId xmlns:a16="http://schemas.microsoft.com/office/drawing/2014/main" id="{F3013272-C999-13DC-C815-0AD96EA73939}"/>
              </a:ext>
            </a:extLst>
          </p:cNvPr>
          <p:cNvGrpSpPr/>
          <p:nvPr/>
        </p:nvGrpSpPr>
        <p:grpSpPr>
          <a:xfrm>
            <a:off x="12804081" y="8836445"/>
            <a:ext cx="2573437" cy="2592729"/>
            <a:chOff x="12631467" y="8711780"/>
            <a:chExt cx="2573437" cy="2592729"/>
          </a:xfrm>
        </p:grpSpPr>
        <p:pic>
          <p:nvPicPr>
            <p:cNvPr id="4" name="Graphic 3" descr="Bar chart with solid fill">
              <a:extLst>
                <a:ext uri="{FF2B5EF4-FFF2-40B4-BE49-F238E27FC236}">
                  <a16:creationId xmlns:a16="http://schemas.microsoft.com/office/drawing/2014/main" id="{2819E14A-06FE-7E93-4613-C55541123D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31467" y="8711780"/>
              <a:ext cx="2573437" cy="2592729"/>
            </a:xfrm>
            <a:prstGeom prst="rect">
              <a:avLst/>
            </a:prstGeom>
          </p:spPr>
        </p:pic>
        <p:pic>
          <p:nvPicPr>
            <p:cNvPr id="7" name="Graphic 6" descr="Right pointing backhand index with solid fill">
              <a:extLst>
                <a:ext uri="{FF2B5EF4-FFF2-40B4-BE49-F238E27FC236}">
                  <a16:creationId xmlns:a16="http://schemas.microsoft.com/office/drawing/2014/main" id="{96DCC3C8-88D5-0A3D-E4CE-993FCAFDF6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580000">
              <a:off x="12646788" y="9122397"/>
              <a:ext cx="1483488" cy="1454552"/>
            </a:xfrm>
            <a:prstGeom prst="rect">
              <a:avLst/>
            </a:prstGeom>
          </p:spPr>
        </p:pic>
      </p:grpSp>
      <p:cxnSp>
        <p:nvCxnSpPr>
          <p:cNvPr id="9" name="Straight Arrow Connector 8">
            <a:extLst>
              <a:ext uri="{FF2B5EF4-FFF2-40B4-BE49-F238E27FC236}">
                <a16:creationId xmlns:a16="http://schemas.microsoft.com/office/drawing/2014/main" id="{DE4F298F-5F3D-FD44-83F3-A5ABAE1FFA48}"/>
              </a:ext>
              <a:ext uri="{C183D7F6-B498-43B3-948B-1728B52AA6E4}">
                <adec:decorative xmlns:adec="http://schemas.microsoft.com/office/drawing/2017/decorative" val="1"/>
              </a:ext>
            </a:extLst>
          </p:cNvPr>
          <p:cNvCxnSpPr/>
          <p:nvPr/>
        </p:nvCxnSpPr>
        <p:spPr>
          <a:xfrm>
            <a:off x="8520087" y="7883275"/>
            <a:ext cx="523321" cy="1144125"/>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A96848-47F9-D717-5D8B-7BA2C6178B69}"/>
              </a:ext>
              <a:ext uri="{C183D7F6-B498-43B3-948B-1728B52AA6E4}">
                <adec:decorative xmlns:adec="http://schemas.microsoft.com/office/drawing/2017/decorative" val="1"/>
              </a:ext>
            </a:extLst>
          </p:cNvPr>
          <p:cNvCxnSpPr>
            <a:cxnSpLocks/>
          </p:cNvCxnSpPr>
          <p:nvPr/>
        </p:nvCxnSpPr>
        <p:spPr>
          <a:xfrm>
            <a:off x="8819099" y="7902567"/>
            <a:ext cx="4207928" cy="1327389"/>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B1A0A4E-59F0-DA12-E5C8-B781314C3B8B}"/>
              </a:ext>
              <a:ext uri="{C183D7F6-B498-43B3-948B-1728B52AA6E4}">
                <adec:decorative xmlns:adec="http://schemas.microsoft.com/office/drawing/2017/decorative" val="1"/>
              </a:ext>
            </a:extLst>
          </p:cNvPr>
          <p:cNvCxnSpPr>
            <a:cxnSpLocks/>
          </p:cNvCxnSpPr>
          <p:nvPr/>
        </p:nvCxnSpPr>
        <p:spPr>
          <a:xfrm>
            <a:off x="9481680" y="7903405"/>
            <a:ext cx="8664181" cy="1568528"/>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DF229C3-6A1B-83BD-684D-F74C8A49AEDD}"/>
              </a:ext>
            </a:extLst>
          </p:cNvPr>
          <p:cNvSpPr txBox="1"/>
          <p:nvPr/>
        </p:nvSpPr>
        <p:spPr>
          <a:xfrm>
            <a:off x="7013811" y="11074695"/>
            <a:ext cx="417610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IBM Plex Sans"/>
              </a:rPr>
              <a:t>Auto-adapting, smart systems need </a:t>
            </a:r>
            <a:r>
              <a:rPr lang="en-US" sz="3200" b="1">
                <a:latin typeface="IBM Plex Sans Medium"/>
              </a:rPr>
              <a:t>goals</a:t>
            </a:r>
          </a:p>
        </p:txBody>
      </p:sp>
      <p:sp>
        <p:nvSpPr>
          <p:cNvPr id="13" name="TextBox 12">
            <a:extLst>
              <a:ext uri="{FF2B5EF4-FFF2-40B4-BE49-F238E27FC236}">
                <a16:creationId xmlns:a16="http://schemas.microsoft.com/office/drawing/2014/main" id="{D29C7E0C-D342-5B81-0928-A00C37D13D2B}"/>
              </a:ext>
            </a:extLst>
          </p:cNvPr>
          <p:cNvSpPr txBox="1"/>
          <p:nvPr/>
        </p:nvSpPr>
        <p:spPr>
          <a:xfrm>
            <a:off x="12010874" y="11074695"/>
            <a:ext cx="417610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IBM Plex Sans"/>
              </a:rPr>
              <a:t>Direct-manipulation interfaces need to store </a:t>
            </a:r>
            <a:r>
              <a:rPr lang="en-US" sz="3200" b="1">
                <a:latin typeface="IBM Plex Sans Medium"/>
              </a:rPr>
              <a:t>system state</a:t>
            </a:r>
          </a:p>
        </p:txBody>
      </p:sp>
      <p:sp>
        <p:nvSpPr>
          <p:cNvPr id="14" name="TextBox 13">
            <a:extLst>
              <a:ext uri="{FF2B5EF4-FFF2-40B4-BE49-F238E27FC236}">
                <a16:creationId xmlns:a16="http://schemas.microsoft.com/office/drawing/2014/main" id="{A95664D2-622E-826F-8317-944EBFD7A4EA}"/>
              </a:ext>
            </a:extLst>
          </p:cNvPr>
          <p:cNvSpPr txBox="1"/>
          <p:nvPr/>
        </p:nvSpPr>
        <p:spPr>
          <a:xfrm>
            <a:off x="16921630" y="11074695"/>
            <a:ext cx="417610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IBM Plex Sans"/>
              </a:rPr>
              <a:t>Chat and voice-based interaction needs </a:t>
            </a:r>
            <a:r>
              <a:rPr lang="en-US" sz="3200" b="1">
                <a:latin typeface="IBM Plex Sans Medium"/>
              </a:rPr>
              <a:t>target language</a:t>
            </a:r>
            <a:endParaRPr lang="en-US" b="1">
              <a:latin typeface="IBM Plex Sans Medium"/>
            </a:endParaRPr>
          </a:p>
        </p:txBody>
      </p:sp>
    </p:spTree>
    <p:extLst>
      <p:ext uri="{BB962C8B-B14F-4D97-AF65-F5344CB8AC3E}">
        <p14:creationId xmlns:p14="http://schemas.microsoft.com/office/powerpoint/2010/main" val="1768659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0"/>
          <p:cNvSpPr txBox="1">
            <a:spLocks noGrp="1"/>
          </p:cNvSpPr>
          <p:nvPr>
            <p:ph type="body" idx="1"/>
          </p:nvPr>
        </p:nvSpPr>
        <p:spPr>
          <a:xfrm>
            <a:off x="2794000" y="2550944"/>
            <a:ext cx="18796000" cy="8614112"/>
          </a:xfrm>
          <a:prstGeom prst="rect">
            <a:avLst/>
          </a:prstGeom>
          <a:noFill/>
          <a:ln>
            <a:noFill/>
          </a:ln>
        </p:spPr>
        <p:txBody>
          <a:bodyPr spcFirstLastPara="1" wrap="square" lIns="50800" tIns="50800" rIns="50800" bIns="50800" anchor="ctr" anchorCtr="0">
            <a:normAutofit/>
          </a:bodyPr>
          <a:lstStyle/>
          <a:p>
            <a:pPr marL="0" indent="0"/>
            <a:r>
              <a:rPr lang="en-US"/>
              <a:t>What do people with disabilities want to personalize in their charts?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05CE8CB-F027-DF6C-5285-351FFE98DC46}"/>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3B34B89A-4614-3DBF-8529-48DE1C1D30A3}"/>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fontScale="90000"/>
          </a:bodyPr>
          <a:lstStyle/>
          <a:p>
            <a:r>
              <a:rPr lang="en-US" sz="6600"/>
              <a:t>We gave 9 BLV users and 4 developers some levers to pull</a:t>
            </a:r>
            <a:endParaRPr lang="en-US"/>
          </a:p>
        </p:txBody>
      </p:sp>
      <p:pic>
        <p:nvPicPr>
          <p:cNvPr id="3" name="Picture 2" descr="A dashboard with three charts and a preferences menu with many different options.">
            <a:extLst>
              <a:ext uri="{FF2B5EF4-FFF2-40B4-BE49-F238E27FC236}">
                <a16:creationId xmlns:a16="http://schemas.microsoft.com/office/drawing/2014/main" id="{F90FA23C-896B-AE16-A369-22AA9324FF1E}"/>
              </a:ext>
            </a:extLst>
          </p:cNvPr>
          <p:cNvPicPr>
            <a:picLocks noChangeAspect="1"/>
          </p:cNvPicPr>
          <p:nvPr/>
        </p:nvPicPr>
        <p:blipFill>
          <a:blip r:embed="rId3"/>
          <a:stretch>
            <a:fillRect/>
          </a:stretch>
        </p:blipFill>
        <p:spPr>
          <a:xfrm>
            <a:off x="1523833" y="2658766"/>
            <a:ext cx="16631210" cy="8910260"/>
          </a:xfrm>
          <a:prstGeom prst="rect">
            <a:avLst/>
          </a:prstGeom>
          <a:ln>
            <a:noFill/>
          </a:ln>
        </p:spPr>
      </p:pic>
    </p:spTree>
    <p:extLst>
      <p:ext uri="{BB962C8B-B14F-4D97-AF65-F5344CB8AC3E}">
        <p14:creationId xmlns:p14="http://schemas.microsoft.com/office/powerpoint/2010/main" val="3683083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3">
          <a:extLst>
            <a:ext uri="{FF2B5EF4-FFF2-40B4-BE49-F238E27FC236}">
              <a16:creationId xmlns:a16="http://schemas.microsoft.com/office/drawing/2014/main" id="{2C0129C6-EBF5-9CB5-9CF2-92C5D6B592B2}"/>
            </a:ext>
          </a:extLst>
        </p:cNvPr>
        <p:cNvGrpSpPr/>
        <p:nvPr/>
      </p:nvGrpSpPr>
      <p:grpSpPr>
        <a:xfrm>
          <a:off x="0" y="0"/>
          <a:ext cx="0" cy="0"/>
          <a:chOff x="0" y="0"/>
          <a:chExt cx="0" cy="0"/>
        </a:xfrm>
      </p:grpSpPr>
      <p:sp>
        <p:nvSpPr>
          <p:cNvPr id="205" name="Google Shape;205;p11">
            <a:extLst>
              <a:ext uri="{FF2B5EF4-FFF2-40B4-BE49-F238E27FC236}">
                <a16:creationId xmlns:a16="http://schemas.microsoft.com/office/drawing/2014/main" id="{35BF52AF-2055-9BFC-7D9D-EFF2BCB67292}"/>
              </a:ext>
            </a:extLst>
          </p:cNvPr>
          <p:cNvSpPr txBox="1">
            <a:spLocks noGrp="1"/>
          </p:cNvSpPr>
          <p:nvPr>
            <p:ph type="body" idx="2"/>
          </p:nvPr>
        </p:nvSpPr>
        <p:spPr>
          <a:xfrm>
            <a:off x="1524000" y="3052757"/>
            <a:ext cx="21336000" cy="7610486"/>
          </a:xfrm>
          <a:prstGeom prst="rect">
            <a:avLst/>
          </a:prstGeom>
          <a:noFill/>
          <a:ln>
            <a:noFill/>
          </a:ln>
        </p:spPr>
        <p:txBody>
          <a:bodyPr spcFirstLastPara="1" wrap="square" lIns="50799" tIns="50799" rIns="50799" bIns="50799" anchor="ctr" anchorCtr="0">
            <a:normAutofit/>
          </a:bodyPr>
          <a:lstStyle/>
          <a:p>
            <a:pPr marL="638810" indent="-469900"/>
            <a:r>
              <a:rPr lang="en-US" sz="5400"/>
              <a:t>(What is accessible for one...)</a:t>
            </a:r>
          </a:p>
          <a:p>
            <a:pPr marL="638810" indent="-469900" algn="ctr"/>
            <a:r>
              <a:rPr lang="en-US"/>
              <a:t>“If anything has dark mode? That’s great. I wish everything used dark mode.”</a:t>
            </a:r>
          </a:p>
        </p:txBody>
      </p:sp>
      <p:sp>
        <p:nvSpPr>
          <p:cNvPr id="3" name="Text Placeholder 2">
            <a:extLst>
              <a:ext uri="{FF2B5EF4-FFF2-40B4-BE49-F238E27FC236}">
                <a16:creationId xmlns:a16="http://schemas.microsoft.com/office/drawing/2014/main" id="{0DD2E0D0-73F2-F053-6B22-4D3933879D4B}"/>
              </a:ext>
            </a:extLst>
          </p:cNvPr>
          <p:cNvSpPr>
            <a:spLocks noGrp="1"/>
          </p:cNvSpPr>
          <p:nvPr>
            <p:ph type="body" idx="1"/>
          </p:nvPr>
        </p:nvSpPr>
        <p:spPr/>
        <p:txBody>
          <a:bodyPr>
            <a:normAutofit fontScale="62500" lnSpcReduction="20000"/>
          </a:bodyPr>
          <a:lstStyle/>
          <a:p>
            <a:r>
              <a:rPr lang="en-US" sz="3300"/>
              <a:t>Participant #4</a:t>
            </a:r>
            <a:endParaRPr lang="en-US"/>
          </a:p>
        </p:txBody>
      </p:sp>
    </p:spTree>
    <p:extLst>
      <p:ext uri="{BB962C8B-B14F-4D97-AF65-F5344CB8AC3E}">
        <p14:creationId xmlns:p14="http://schemas.microsoft.com/office/powerpoint/2010/main" val="260460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3">
          <a:extLst>
            <a:ext uri="{FF2B5EF4-FFF2-40B4-BE49-F238E27FC236}">
              <a16:creationId xmlns:a16="http://schemas.microsoft.com/office/drawing/2014/main" id="{9560C677-2F38-7394-BBD1-B8F570D2FE40}"/>
            </a:ext>
          </a:extLst>
        </p:cNvPr>
        <p:cNvGrpSpPr/>
        <p:nvPr/>
      </p:nvGrpSpPr>
      <p:grpSpPr>
        <a:xfrm>
          <a:off x="0" y="0"/>
          <a:ext cx="0" cy="0"/>
          <a:chOff x="0" y="0"/>
          <a:chExt cx="0" cy="0"/>
        </a:xfrm>
      </p:grpSpPr>
      <p:sp>
        <p:nvSpPr>
          <p:cNvPr id="205" name="Google Shape;205;p11">
            <a:extLst>
              <a:ext uri="{FF2B5EF4-FFF2-40B4-BE49-F238E27FC236}">
                <a16:creationId xmlns:a16="http://schemas.microsoft.com/office/drawing/2014/main" id="{B1BC2FB4-4887-DEE5-B97F-1E074D51C857}"/>
              </a:ext>
            </a:extLst>
          </p:cNvPr>
          <p:cNvSpPr txBox="1">
            <a:spLocks noGrp="1"/>
          </p:cNvSpPr>
          <p:nvPr>
            <p:ph type="body" idx="2"/>
          </p:nvPr>
        </p:nvSpPr>
        <p:spPr>
          <a:xfrm>
            <a:off x="1524000" y="3052757"/>
            <a:ext cx="21336000" cy="7610486"/>
          </a:xfrm>
          <a:prstGeom prst="rect">
            <a:avLst/>
          </a:prstGeom>
          <a:noFill/>
          <a:ln>
            <a:noFill/>
          </a:ln>
        </p:spPr>
        <p:txBody>
          <a:bodyPr spcFirstLastPara="1" wrap="square" lIns="50799" tIns="50799" rIns="50799" bIns="50799" anchor="ctr" anchorCtr="0">
            <a:normAutofit/>
          </a:bodyPr>
          <a:lstStyle/>
          <a:p>
            <a:pPr marL="638810" indent="-469900"/>
            <a:r>
              <a:rPr lang="en-US" sz="5400"/>
              <a:t>(...might be a barrier for another.)</a:t>
            </a:r>
          </a:p>
          <a:p>
            <a:pPr marL="638810" indent="-469900" algn="ctr"/>
            <a:r>
              <a:rPr lang="en-US"/>
              <a:t>“Oh, I can’t use dark mode at all. I hate when websites have [dark mode] because it can be virtually impossible to use.”</a:t>
            </a:r>
          </a:p>
        </p:txBody>
      </p:sp>
      <p:sp>
        <p:nvSpPr>
          <p:cNvPr id="3" name="Text Placeholder 2">
            <a:extLst>
              <a:ext uri="{FF2B5EF4-FFF2-40B4-BE49-F238E27FC236}">
                <a16:creationId xmlns:a16="http://schemas.microsoft.com/office/drawing/2014/main" id="{BFEE97D9-2244-F9E6-11D3-E12586E4AA9C}"/>
              </a:ext>
            </a:extLst>
          </p:cNvPr>
          <p:cNvSpPr>
            <a:spLocks noGrp="1"/>
          </p:cNvSpPr>
          <p:nvPr>
            <p:ph type="body" idx="1"/>
          </p:nvPr>
        </p:nvSpPr>
        <p:spPr/>
        <p:txBody>
          <a:bodyPr>
            <a:normAutofit fontScale="62500" lnSpcReduction="20000"/>
          </a:bodyPr>
          <a:lstStyle/>
          <a:p>
            <a:r>
              <a:rPr lang="en-US" sz="3300"/>
              <a:t>Participant #7</a:t>
            </a:r>
            <a:endParaRPr lang="en-US"/>
          </a:p>
        </p:txBody>
      </p:sp>
    </p:spTree>
    <p:extLst>
      <p:ext uri="{BB962C8B-B14F-4D97-AF65-F5344CB8AC3E}">
        <p14:creationId xmlns:p14="http://schemas.microsoft.com/office/powerpoint/2010/main" val="4271332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3F628DD0-8F01-3B98-B786-EEEF38C034DA}"/>
            </a:ext>
          </a:extLst>
        </p:cNvPr>
        <p:cNvGrpSpPr/>
        <p:nvPr/>
      </p:nvGrpSpPr>
      <p:grpSpPr>
        <a:xfrm>
          <a:off x="0" y="0"/>
          <a:ext cx="0" cy="0"/>
          <a:chOff x="0" y="0"/>
          <a:chExt cx="0" cy="0"/>
        </a:xfrm>
      </p:grpSpPr>
      <p:sp>
        <p:nvSpPr>
          <p:cNvPr id="159" name="Google Shape;159;p4">
            <a:extLst>
              <a:ext uri="{FF2B5EF4-FFF2-40B4-BE49-F238E27FC236}">
                <a16:creationId xmlns:a16="http://schemas.microsoft.com/office/drawing/2014/main" id="{6D22F315-3C94-6896-7089-2CC3C67AFE39}"/>
              </a:ext>
            </a:extLst>
          </p:cNvPr>
          <p:cNvSpPr/>
          <p:nvPr/>
        </p:nvSpPr>
        <p:spPr>
          <a:xfrm>
            <a:off x="7369596" y="1126463"/>
            <a:ext cx="17028080" cy="12593541"/>
          </a:xfrm>
          <a:prstGeom prst="rect">
            <a:avLst/>
          </a:prstGeom>
          <a:solidFill>
            <a:srgbClr val="D9DBF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0" name="Google Shape;160;p4">
            <a:extLst>
              <a:ext uri="{FF2B5EF4-FFF2-40B4-BE49-F238E27FC236}">
                <a16:creationId xmlns:a16="http://schemas.microsoft.com/office/drawing/2014/main" id="{55C42136-4637-7C0E-F46D-C5F1E2F6DA61}"/>
              </a:ext>
            </a:extLst>
          </p:cNvPr>
          <p:cNvSpPr/>
          <p:nvPr/>
        </p:nvSpPr>
        <p:spPr>
          <a:xfrm rot="10800000" flipH="1">
            <a:off x="7366000" y="1104900"/>
            <a:ext cx="609600" cy="609600"/>
          </a:xfrm>
          <a:custGeom>
            <a:avLst/>
            <a:gdLst/>
            <a:ahLst/>
            <a:cxnLst/>
            <a:rect l="l" t="t" r="r" b="b"/>
            <a:pathLst>
              <a:path w="21600" h="21600" extrusionOk="0">
                <a:moveTo>
                  <a:pt x="0" y="0"/>
                </a:moveTo>
                <a:lnTo>
                  <a:pt x="0" y="21600"/>
                </a:lnTo>
                <a:lnTo>
                  <a:pt x="21600" y="21600"/>
                </a:lnTo>
                <a:close/>
              </a:path>
            </a:pathLst>
          </a:cu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1" name="Google Shape;161;p4">
            <a:extLst>
              <a:ext uri="{FF2B5EF4-FFF2-40B4-BE49-F238E27FC236}">
                <a16:creationId xmlns:a16="http://schemas.microsoft.com/office/drawing/2014/main" id="{15397B8C-C937-E1F8-E3A5-27D0EBC98199}"/>
              </a:ext>
            </a:extLst>
          </p:cNvPr>
          <p:cNvSpPr txBox="1">
            <a:spLocks noGrp="1"/>
          </p:cNvSpPr>
          <p:nvPr>
            <p:ph type="title"/>
          </p:nvPr>
        </p:nvSpPr>
        <p:spPr>
          <a:xfrm>
            <a:off x="1206500" y="3578086"/>
            <a:ext cx="5588000" cy="8867914"/>
          </a:xfrm>
          <a:prstGeom prst="rect">
            <a:avLst/>
          </a:prstGeom>
          <a:noFill/>
          <a:ln>
            <a:noFill/>
          </a:ln>
        </p:spPr>
        <p:txBody>
          <a:bodyPr spcFirstLastPara="1" wrap="square" lIns="50800" tIns="50800" rIns="50800" bIns="50800" anchor="ctr" anchorCtr="0">
            <a:normAutofit/>
          </a:bodyPr>
          <a:lstStyle/>
          <a:p>
            <a:r>
              <a:rPr lang="en-US" sz="6600" i="1">
                <a:latin typeface="IBM Plex Sans"/>
              </a:rPr>
              <a:t>Fundamental </a:t>
            </a:r>
            <a:r>
              <a:rPr lang="en-US" sz="6600">
                <a:latin typeface="IBM Plex Sans"/>
              </a:rPr>
              <a:t>research: </a:t>
            </a:r>
            <a:r>
              <a:rPr lang="en-US" sz="8800" b="1"/>
              <a:t>Guiding principles</a:t>
            </a:r>
          </a:p>
        </p:txBody>
      </p:sp>
      <p:sp>
        <p:nvSpPr>
          <p:cNvPr id="162" name="Google Shape;162;p4">
            <a:extLst>
              <a:ext uri="{FF2B5EF4-FFF2-40B4-BE49-F238E27FC236}">
                <a16:creationId xmlns:a16="http://schemas.microsoft.com/office/drawing/2014/main" id="{DA4A4CB9-CD83-755E-91B9-21E81B1C4BBE}"/>
              </a:ext>
            </a:extLst>
          </p:cNvPr>
          <p:cNvSpPr txBox="1">
            <a:spLocks noGrp="1"/>
          </p:cNvSpPr>
          <p:nvPr>
            <p:ph type="body" idx="1"/>
          </p:nvPr>
        </p:nvSpPr>
        <p:spPr>
          <a:xfrm>
            <a:off x="8484574" y="2425076"/>
            <a:ext cx="14798123" cy="8865848"/>
          </a:xfrm>
          <a:prstGeom prst="rect">
            <a:avLst/>
          </a:prstGeom>
          <a:noFill/>
          <a:ln>
            <a:noFill/>
          </a:ln>
        </p:spPr>
        <p:txBody>
          <a:bodyPr spcFirstLastPara="1" wrap="square" lIns="50800" tIns="50800" rIns="50800" bIns="50800" anchor="t" anchorCtr="0">
            <a:normAutofit/>
          </a:bodyPr>
          <a:lstStyle/>
          <a:p>
            <a:pPr marL="0" indent="0">
              <a:spcBef>
                <a:spcPts val="0"/>
              </a:spcBef>
            </a:pPr>
            <a:r>
              <a:rPr lang="en-US" sz="4400" b="1">
                <a:latin typeface="IBM Plex Sans Medium"/>
              </a:rPr>
              <a:t>Malleable interfaces need guardrails</a:t>
            </a:r>
          </a:p>
          <a:p>
            <a:pPr marL="571500" indent="-571500">
              <a:spcBef>
                <a:spcPts val="0"/>
              </a:spcBef>
              <a:buFont typeface="Arial"/>
              <a:buChar char="•"/>
            </a:pPr>
            <a:r>
              <a:rPr lang="en-US">
                <a:solidFill>
                  <a:srgbClr val="5E5E5E"/>
                </a:solidFill>
              </a:rPr>
              <a:t>It is possible to design harmful visualizations, so system designers should anticipate ways to help users personalize safely.</a:t>
            </a:r>
            <a:endParaRPr lang="en-US"/>
          </a:p>
          <a:p>
            <a:pPr marL="571500" indent="-571500">
              <a:spcBef>
                <a:spcPts val="0"/>
              </a:spcBef>
              <a:buFont typeface="Arial"/>
              <a:buChar char="•"/>
            </a:pPr>
            <a:endParaRPr lang="en-US">
              <a:solidFill>
                <a:srgbClr val="5E5E5E"/>
              </a:solidFill>
            </a:endParaRPr>
          </a:p>
          <a:p>
            <a:pPr marL="571500" indent="-571500">
              <a:spcBef>
                <a:spcPts val="0"/>
              </a:spcBef>
              <a:buFont typeface="Arial"/>
              <a:buChar char="•"/>
            </a:pPr>
            <a:endParaRPr lang="en-US">
              <a:solidFill>
                <a:srgbClr val="5E5E5E"/>
              </a:solidFill>
            </a:endParaRPr>
          </a:p>
        </p:txBody>
      </p:sp>
      <p:pic>
        <p:nvPicPr>
          <p:cNvPr id="3" name="Graphic 2" descr="Atom with solid fill">
            <a:extLst>
              <a:ext uri="{FF2B5EF4-FFF2-40B4-BE49-F238E27FC236}">
                <a16:creationId xmlns:a16="http://schemas.microsoft.com/office/drawing/2014/main" id="{0BEEEA4C-319D-F011-63C3-EE21CEAA2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327" y="1862192"/>
            <a:ext cx="3528349" cy="3509057"/>
          </a:xfrm>
          <a:prstGeom prst="rect">
            <a:avLst/>
          </a:prstGeom>
        </p:spPr>
      </p:pic>
      <p:pic>
        <p:nvPicPr>
          <p:cNvPr id="5" name="Picture 4" descr="Human-Computer Interaction Institute (HCII) logo">
            <a:extLst>
              <a:ext uri="{FF2B5EF4-FFF2-40B4-BE49-F238E27FC236}">
                <a16:creationId xmlns:a16="http://schemas.microsoft.com/office/drawing/2014/main" id="{EBCCE3D2-94DF-AB0B-7787-2CDB7AF40527}"/>
              </a:ext>
            </a:extLst>
          </p:cNvPr>
          <p:cNvPicPr>
            <a:picLocks noChangeAspect="1"/>
          </p:cNvPicPr>
          <p:nvPr/>
        </p:nvPicPr>
        <p:blipFill>
          <a:blip r:embed="rId5"/>
          <a:stretch>
            <a:fillRect/>
          </a:stretch>
        </p:blipFill>
        <p:spPr>
          <a:xfrm>
            <a:off x="3367110" y="1093669"/>
            <a:ext cx="3215831" cy="1607181"/>
          </a:xfrm>
          <a:prstGeom prst="rect">
            <a:avLst/>
          </a:prstGeom>
        </p:spPr>
      </p:pic>
      <p:pic>
        <p:nvPicPr>
          <p:cNvPr id="7" name="Graphic 6" descr="Warning with solid fill">
            <a:extLst>
              <a:ext uri="{FF2B5EF4-FFF2-40B4-BE49-F238E27FC236}">
                <a16:creationId xmlns:a16="http://schemas.microsoft.com/office/drawing/2014/main" id="{BB120155-E375-90F1-C670-41EE0EAFDF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3913" y="2382305"/>
            <a:ext cx="914400" cy="914400"/>
          </a:xfrm>
          <a:prstGeom prst="rect">
            <a:avLst/>
          </a:prstGeom>
        </p:spPr>
      </p:pic>
    </p:spTree>
    <p:extLst>
      <p:ext uri="{BB962C8B-B14F-4D97-AF65-F5344CB8AC3E}">
        <p14:creationId xmlns:p14="http://schemas.microsoft.com/office/powerpoint/2010/main" val="159420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B0970668-B271-54B7-494B-E8FC906343E6}"/>
            </a:ext>
          </a:extLst>
        </p:cNvPr>
        <p:cNvGrpSpPr/>
        <p:nvPr/>
      </p:nvGrpSpPr>
      <p:grpSpPr>
        <a:xfrm>
          <a:off x="0" y="0"/>
          <a:ext cx="0" cy="0"/>
          <a:chOff x="0" y="0"/>
          <a:chExt cx="0" cy="0"/>
        </a:xfrm>
      </p:grpSpPr>
      <p:sp>
        <p:nvSpPr>
          <p:cNvPr id="159" name="Google Shape;159;p4">
            <a:extLst>
              <a:ext uri="{FF2B5EF4-FFF2-40B4-BE49-F238E27FC236}">
                <a16:creationId xmlns:a16="http://schemas.microsoft.com/office/drawing/2014/main" id="{5376F6A4-D5D8-68AA-5F8A-A2EA6BF22124}"/>
              </a:ext>
            </a:extLst>
          </p:cNvPr>
          <p:cNvSpPr/>
          <p:nvPr/>
        </p:nvSpPr>
        <p:spPr>
          <a:xfrm>
            <a:off x="7369596" y="1126463"/>
            <a:ext cx="17028080" cy="12593541"/>
          </a:xfrm>
          <a:prstGeom prst="rect">
            <a:avLst/>
          </a:prstGeom>
          <a:solidFill>
            <a:srgbClr val="D9DBF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0" name="Google Shape;160;p4">
            <a:extLst>
              <a:ext uri="{FF2B5EF4-FFF2-40B4-BE49-F238E27FC236}">
                <a16:creationId xmlns:a16="http://schemas.microsoft.com/office/drawing/2014/main" id="{125AD5E0-3655-ACF0-9480-2D64C26EC27D}"/>
              </a:ext>
            </a:extLst>
          </p:cNvPr>
          <p:cNvSpPr/>
          <p:nvPr/>
        </p:nvSpPr>
        <p:spPr>
          <a:xfrm rot="10800000" flipH="1">
            <a:off x="7366000" y="1104900"/>
            <a:ext cx="609600" cy="609600"/>
          </a:xfrm>
          <a:custGeom>
            <a:avLst/>
            <a:gdLst/>
            <a:ahLst/>
            <a:cxnLst/>
            <a:rect l="l" t="t" r="r" b="b"/>
            <a:pathLst>
              <a:path w="21600" h="21600" extrusionOk="0">
                <a:moveTo>
                  <a:pt x="0" y="0"/>
                </a:moveTo>
                <a:lnTo>
                  <a:pt x="0" y="21600"/>
                </a:lnTo>
                <a:lnTo>
                  <a:pt x="21600" y="21600"/>
                </a:lnTo>
                <a:close/>
              </a:path>
            </a:pathLst>
          </a:cu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1" name="Google Shape;161;p4">
            <a:extLst>
              <a:ext uri="{FF2B5EF4-FFF2-40B4-BE49-F238E27FC236}">
                <a16:creationId xmlns:a16="http://schemas.microsoft.com/office/drawing/2014/main" id="{ABC14BC0-F989-BA2B-60D6-5A33FE081796}"/>
              </a:ext>
            </a:extLst>
          </p:cNvPr>
          <p:cNvSpPr txBox="1">
            <a:spLocks noGrp="1"/>
          </p:cNvSpPr>
          <p:nvPr>
            <p:ph type="title"/>
          </p:nvPr>
        </p:nvSpPr>
        <p:spPr>
          <a:xfrm>
            <a:off x="1206500" y="3578086"/>
            <a:ext cx="5588000" cy="8867914"/>
          </a:xfrm>
          <a:prstGeom prst="rect">
            <a:avLst/>
          </a:prstGeom>
          <a:noFill/>
          <a:ln>
            <a:noFill/>
          </a:ln>
        </p:spPr>
        <p:txBody>
          <a:bodyPr spcFirstLastPara="1" wrap="square" lIns="50800" tIns="50800" rIns="50800" bIns="50800" anchor="ctr" anchorCtr="0">
            <a:normAutofit/>
          </a:bodyPr>
          <a:lstStyle/>
          <a:p>
            <a:r>
              <a:rPr lang="en-US" sz="6600" i="1">
                <a:latin typeface="IBM Plex Sans"/>
              </a:rPr>
              <a:t>Fundamental </a:t>
            </a:r>
            <a:r>
              <a:rPr lang="en-US" sz="6600">
                <a:latin typeface="IBM Plex Sans"/>
              </a:rPr>
              <a:t>research: </a:t>
            </a:r>
            <a:r>
              <a:rPr lang="en-US" sz="8800" b="1"/>
              <a:t>Guiding principles</a:t>
            </a:r>
          </a:p>
        </p:txBody>
      </p:sp>
      <p:sp>
        <p:nvSpPr>
          <p:cNvPr id="162" name="Google Shape;162;p4">
            <a:extLst>
              <a:ext uri="{FF2B5EF4-FFF2-40B4-BE49-F238E27FC236}">
                <a16:creationId xmlns:a16="http://schemas.microsoft.com/office/drawing/2014/main" id="{1D6BF7AD-DC9C-5DF6-F81C-454B18C815E4}"/>
              </a:ext>
            </a:extLst>
          </p:cNvPr>
          <p:cNvSpPr txBox="1">
            <a:spLocks noGrp="1"/>
          </p:cNvSpPr>
          <p:nvPr>
            <p:ph type="body" idx="1"/>
          </p:nvPr>
        </p:nvSpPr>
        <p:spPr>
          <a:xfrm>
            <a:off x="8484574" y="2425076"/>
            <a:ext cx="14798123" cy="8865848"/>
          </a:xfrm>
          <a:prstGeom prst="rect">
            <a:avLst/>
          </a:prstGeom>
          <a:noFill/>
          <a:ln>
            <a:noFill/>
          </a:ln>
        </p:spPr>
        <p:txBody>
          <a:bodyPr spcFirstLastPara="1" wrap="square" lIns="50800" tIns="50800" rIns="50800" bIns="50800" anchor="t" anchorCtr="0">
            <a:normAutofit/>
          </a:bodyPr>
          <a:lstStyle/>
          <a:p>
            <a:pPr marL="0" indent="0">
              <a:spcBef>
                <a:spcPts val="0"/>
              </a:spcBef>
            </a:pPr>
            <a:r>
              <a:rPr lang="en-US" sz="4400" b="1">
                <a:latin typeface="IBM Plex Sans Medium"/>
              </a:rPr>
              <a:t>Malleable interfaces need guardrails</a:t>
            </a:r>
          </a:p>
          <a:p>
            <a:pPr marL="571500" indent="-571500">
              <a:spcBef>
                <a:spcPts val="0"/>
              </a:spcBef>
              <a:buFont typeface="Arial"/>
              <a:buChar char="•"/>
            </a:pPr>
            <a:r>
              <a:rPr lang="en-US">
                <a:solidFill>
                  <a:srgbClr val="5E5E5E"/>
                </a:solidFill>
              </a:rPr>
              <a:t>It is possible to design harmful visualizations, so system designers should anticipate ways to help users personalize safely.</a:t>
            </a:r>
            <a:endParaRPr lang="en-US"/>
          </a:p>
          <a:p>
            <a:pPr marL="0" indent="0">
              <a:spcBef>
                <a:spcPts val="0"/>
              </a:spcBef>
            </a:pPr>
            <a:endParaRPr lang="en-US">
              <a:solidFill>
                <a:srgbClr val="5E5E5E"/>
              </a:solidFill>
            </a:endParaRPr>
          </a:p>
          <a:p>
            <a:pPr marL="0" indent="0">
              <a:spcBef>
                <a:spcPts val="0"/>
              </a:spcBef>
            </a:pPr>
            <a:r>
              <a:rPr lang="en-US" sz="4400" b="1">
                <a:latin typeface="IBM Plex Sans Medium"/>
              </a:rPr>
              <a:t>Our ethical responsibility: Accessible defaults first</a:t>
            </a:r>
            <a:endParaRPr lang="en-US" sz="4400" b="1">
              <a:solidFill>
                <a:srgbClr val="5E5E5E"/>
              </a:solidFill>
              <a:latin typeface="IBM Plex Sans Medium"/>
            </a:endParaRPr>
          </a:p>
          <a:p>
            <a:pPr marL="571500" indent="-571500">
              <a:spcBef>
                <a:spcPts val="0"/>
              </a:spcBef>
              <a:buFont typeface="Arial"/>
              <a:buChar char="•"/>
            </a:pPr>
            <a:r>
              <a:rPr lang="en-US">
                <a:solidFill>
                  <a:srgbClr val="5E5E5E"/>
                </a:solidFill>
              </a:rPr>
              <a:t>Some users won't want to personalize or manipulate interfaces at all, so they will still rely on smart, effective defaults.</a:t>
            </a:r>
          </a:p>
          <a:p>
            <a:pPr marL="571500" indent="-571500">
              <a:spcBef>
                <a:spcPts val="0"/>
              </a:spcBef>
              <a:buFont typeface="Arial"/>
              <a:buChar char="•"/>
            </a:pPr>
            <a:endParaRPr lang="en-US">
              <a:solidFill>
                <a:srgbClr val="5E5E5E"/>
              </a:solidFill>
            </a:endParaRPr>
          </a:p>
          <a:p>
            <a:pPr marL="571500" indent="-571500">
              <a:spcBef>
                <a:spcPts val="0"/>
              </a:spcBef>
              <a:buFont typeface="Arial"/>
              <a:buChar char="•"/>
            </a:pPr>
            <a:endParaRPr lang="en-US">
              <a:solidFill>
                <a:srgbClr val="5E5E5E"/>
              </a:solidFill>
            </a:endParaRPr>
          </a:p>
        </p:txBody>
      </p:sp>
      <p:pic>
        <p:nvPicPr>
          <p:cNvPr id="3" name="Graphic 2" descr="Atom with solid fill">
            <a:extLst>
              <a:ext uri="{FF2B5EF4-FFF2-40B4-BE49-F238E27FC236}">
                <a16:creationId xmlns:a16="http://schemas.microsoft.com/office/drawing/2014/main" id="{E39C2BC9-D3EE-61E1-75B0-7D80516211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327" y="1862192"/>
            <a:ext cx="3528349" cy="3509057"/>
          </a:xfrm>
          <a:prstGeom prst="rect">
            <a:avLst/>
          </a:prstGeom>
        </p:spPr>
      </p:pic>
      <p:pic>
        <p:nvPicPr>
          <p:cNvPr id="5" name="Picture 4" descr="Human-Computer Interaction Institute (HCII) logo">
            <a:extLst>
              <a:ext uri="{FF2B5EF4-FFF2-40B4-BE49-F238E27FC236}">
                <a16:creationId xmlns:a16="http://schemas.microsoft.com/office/drawing/2014/main" id="{611CA60A-8EAC-7C1B-AB69-99486E810151}"/>
              </a:ext>
            </a:extLst>
          </p:cNvPr>
          <p:cNvPicPr>
            <a:picLocks noChangeAspect="1"/>
          </p:cNvPicPr>
          <p:nvPr/>
        </p:nvPicPr>
        <p:blipFill>
          <a:blip r:embed="rId5"/>
          <a:stretch>
            <a:fillRect/>
          </a:stretch>
        </p:blipFill>
        <p:spPr>
          <a:xfrm>
            <a:off x="3367110" y="1093669"/>
            <a:ext cx="3215831" cy="1607181"/>
          </a:xfrm>
          <a:prstGeom prst="rect">
            <a:avLst/>
          </a:prstGeom>
        </p:spPr>
      </p:pic>
      <p:pic>
        <p:nvPicPr>
          <p:cNvPr id="7" name="Graphic 6" descr="Warning with solid fill">
            <a:extLst>
              <a:ext uri="{FF2B5EF4-FFF2-40B4-BE49-F238E27FC236}">
                <a16:creationId xmlns:a16="http://schemas.microsoft.com/office/drawing/2014/main" id="{7F95C60E-E1A8-6D50-D545-2D682FA1AF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3913" y="2382305"/>
            <a:ext cx="914400" cy="914400"/>
          </a:xfrm>
          <a:prstGeom prst="rect">
            <a:avLst/>
          </a:prstGeom>
        </p:spPr>
      </p:pic>
      <p:pic>
        <p:nvPicPr>
          <p:cNvPr id="8" name="Graphic 7" descr="Bullseye with solid fill">
            <a:extLst>
              <a:ext uri="{FF2B5EF4-FFF2-40B4-BE49-F238E27FC236}">
                <a16:creationId xmlns:a16="http://schemas.microsoft.com/office/drawing/2014/main" id="{D6150638-80BB-7495-8E02-013511EA30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7460" y="4622122"/>
            <a:ext cx="1046921" cy="1024834"/>
          </a:xfrm>
          <a:prstGeom prst="rect">
            <a:avLst/>
          </a:prstGeom>
        </p:spPr>
      </p:pic>
    </p:spTree>
    <p:extLst>
      <p:ext uri="{BB962C8B-B14F-4D97-AF65-F5344CB8AC3E}">
        <p14:creationId xmlns:p14="http://schemas.microsoft.com/office/powerpoint/2010/main" val="3707744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8F20DF02-0357-1CE1-37C8-B58783890722}"/>
            </a:ext>
          </a:extLst>
        </p:cNvPr>
        <p:cNvGrpSpPr/>
        <p:nvPr/>
      </p:nvGrpSpPr>
      <p:grpSpPr>
        <a:xfrm>
          <a:off x="0" y="0"/>
          <a:ext cx="0" cy="0"/>
          <a:chOff x="0" y="0"/>
          <a:chExt cx="0" cy="0"/>
        </a:xfrm>
      </p:grpSpPr>
      <p:sp>
        <p:nvSpPr>
          <p:cNvPr id="159" name="Google Shape;159;p4">
            <a:extLst>
              <a:ext uri="{FF2B5EF4-FFF2-40B4-BE49-F238E27FC236}">
                <a16:creationId xmlns:a16="http://schemas.microsoft.com/office/drawing/2014/main" id="{07DA080D-0998-301F-2277-82E8A35BA6EB}"/>
              </a:ext>
            </a:extLst>
          </p:cNvPr>
          <p:cNvSpPr/>
          <p:nvPr/>
        </p:nvSpPr>
        <p:spPr>
          <a:xfrm>
            <a:off x="7369596" y="1126463"/>
            <a:ext cx="17028080" cy="12593541"/>
          </a:xfrm>
          <a:prstGeom prst="rect">
            <a:avLst/>
          </a:prstGeom>
          <a:solidFill>
            <a:srgbClr val="D9DBF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0" name="Google Shape;160;p4">
            <a:extLst>
              <a:ext uri="{FF2B5EF4-FFF2-40B4-BE49-F238E27FC236}">
                <a16:creationId xmlns:a16="http://schemas.microsoft.com/office/drawing/2014/main" id="{3804AC11-3B0C-D429-AA29-26EE6F155D8E}"/>
              </a:ext>
            </a:extLst>
          </p:cNvPr>
          <p:cNvSpPr/>
          <p:nvPr/>
        </p:nvSpPr>
        <p:spPr>
          <a:xfrm rot="10800000" flipH="1">
            <a:off x="7366000" y="1104900"/>
            <a:ext cx="609600" cy="609600"/>
          </a:xfrm>
          <a:custGeom>
            <a:avLst/>
            <a:gdLst/>
            <a:ahLst/>
            <a:cxnLst/>
            <a:rect l="l" t="t" r="r" b="b"/>
            <a:pathLst>
              <a:path w="21600" h="21600" extrusionOk="0">
                <a:moveTo>
                  <a:pt x="0" y="0"/>
                </a:moveTo>
                <a:lnTo>
                  <a:pt x="0" y="21600"/>
                </a:lnTo>
                <a:lnTo>
                  <a:pt x="21600" y="21600"/>
                </a:lnTo>
                <a:close/>
              </a:path>
            </a:pathLst>
          </a:cu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1" name="Google Shape;161;p4">
            <a:extLst>
              <a:ext uri="{FF2B5EF4-FFF2-40B4-BE49-F238E27FC236}">
                <a16:creationId xmlns:a16="http://schemas.microsoft.com/office/drawing/2014/main" id="{D7FAE1A2-5D91-5FF5-BAD2-AB827AA014F2}"/>
              </a:ext>
            </a:extLst>
          </p:cNvPr>
          <p:cNvSpPr txBox="1">
            <a:spLocks noGrp="1"/>
          </p:cNvSpPr>
          <p:nvPr>
            <p:ph type="title"/>
          </p:nvPr>
        </p:nvSpPr>
        <p:spPr>
          <a:xfrm>
            <a:off x="1206500" y="3578086"/>
            <a:ext cx="5588000" cy="8867914"/>
          </a:xfrm>
          <a:prstGeom prst="rect">
            <a:avLst/>
          </a:prstGeom>
          <a:noFill/>
          <a:ln>
            <a:noFill/>
          </a:ln>
        </p:spPr>
        <p:txBody>
          <a:bodyPr spcFirstLastPara="1" wrap="square" lIns="50800" tIns="50800" rIns="50800" bIns="50800" anchor="ctr" anchorCtr="0">
            <a:normAutofit/>
          </a:bodyPr>
          <a:lstStyle/>
          <a:p>
            <a:r>
              <a:rPr lang="en-US" sz="6600" i="1">
                <a:latin typeface="IBM Plex Sans"/>
              </a:rPr>
              <a:t>Fundamental </a:t>
            </a:r>
            <a:r>
              <a:rPr lang="en-US" sz="6600">
                <a:latin typeface="IBM Plex Sans"/>
              </a:rPr>
              <a:t>research: </a:t>
            </a:r>
            <a:r>
              <a:rPr lang="en-US" sz="8800" b="1"/>
              <a:t>Guiding principles</a:t>
            </a:r>
          </a:p>
        </p:txBody>
      </p:sp>
      <p:sp>
        <p:nvSpPr>
          <p:cNvPr id="162" name="Google Shape;162;p4">
            <a:extLst>
              <a:ext uri="{FF2B5EF4-FFF2-40B4-BE49-F238E27FC236}">
                <a16:creationId xmlns:a16="http://schemas.microsoft.com/office/drawing/2014/main" id="{6DBD93CC-E145-C17F-03D4-871B24710305}"/>
              </a:ext>
            </a:extLst>
          </p:cNvPr>
          <p:cNvSpPr txBox="1">
            <a:spLocks noGrp="1"/>
          </p:cNvSpPr>
          <p:nvPr>
            <p:ph type="body" idx="1"/>
          </p:nvPr>
        </p:nvSpPr>
        <p:spPr>
          <a:xfrm>
            <a:off x="8484574" y="2425076"/>
            <a:ext cx="14798123" cy="8865848"/>
          </a:xfrm>
          <a:prstGeom prst="rect">
            <a:avLst/>
          </a:prstGeom>
          <a:noFill/>
          <a:ln>
            <a:noFill/>
          </a:ln>
        </p:spPr>
        <p:txBody>
          <a:bodyPr spcFirstLastPara="1" wrap="square" lIns="50800" tIns="50800" rIns="50800" bIns="50800" anchor="t" anchorCtr="0">
            <a:normAutofit/>
          </a:bodyPr>
          <a:lstStyle/>
          <a:p>
            <a:pPr marL="0" indent="0">
              <a:spcBef>
                <a:spcPts val="0"/>
              </a:spcBef>
            </a:pPr>
            <a:r>
              <a:rPr lang="en-US" sz="4400" b="1">
                <a:latin typeface="IBM Plex Sans Medium"/>
              </a:rPr>
              <a:t>Malleable interfaces need guardrails</a:t>
            </a:r>
          </a:p>
          <a:p>
            <a:pPr marL="571500" indent="-571500">
              <a:spcBef>
                <a:spcPts val="0"/>
              </a:spcBef>
              <a:buFont typeface="Arial"/>
              <a:buChar char="•"/>
            </a:pPr>
            <a:r>
              <a:rPr lang="en-US">
                <a:solidFill>
                  <a:srgbClr val="5E5E5E"/>
                </a:solidFill>
              </a:rPr>
              <a:t>It is possible to design harmful visualizations, so system designers should anticipate ways to help users personalize safely.</a:t>
            </a:r>
            <a:endParaRPr lang="en-US"/>
          </a:p>
          <a:p>
            <a:pPr marL="0" indent="0">
              <a:spcBef>
                <a:spcPts val="0"/>
              </a:spcBef>
            </a:pPr>
            <a:endParaRPr lang="en-US">
              <a:solidFill>
                <a:srgbClr val="5E5E5E"/>
              </a:solidFill>
            </a:endParaRPr>
          </a:p>
          <a:p>
            <a:pPr marL="0" indent="0">
              <a:spcBef>
                <a:spcPts val="0"/>
              </a:spcBef>
            </a:pPr>
            <a:r>
              <a:rPr lang="en-US" sz="4400" b="1">
                <a:latin typeface="IBM Plex Sans Medium"/>
              </a:rPr>
              <a:t>Our ethical responsibility: Accessible defaults first</a:t>
            </a:r>
            <a:endParaRPr lang="en-US" sz="4400" b="1">
              <a:solidFill>
                <a:srgbClr val="5E5E5E"/>
              </a:solidFill>
              <a:latin typeface="IBM Plex Sans Medium"/>
            </a:endParaRPr>
          </a:p>
          <a:p>
            <a:pPr marL="571500" indent="-571500">
              <a:spcBef>
                <a:spcPts val="0"/>
              </a:spcBef>
              <a:buFont typeface="Arial"/>
              <a:buChar char="•"/>
            </a:pPr>
            <a:r>
              <a:rPr lang="en-US">
                <a:solidFill>
                  <a:srgbClr val="5E5E5E"/>
                </a:solidFill>
              </a:rPr>
              <a:t>Some users won't want to personalize or manipulate interfaces at all, so they will still rely on smart, effective defaults.</a:t>
            </a:r>
          </a:p>
          <a:p>
            <a:pPr marL="0" indent="0">
              <a:spcBef>
                <a:spcPts val="0"/>
              </a:spcBef>
            </a:pPr>
            <a:endParaRPr lang="en-US">
              <a:solidFill>
                <a:srgbClr val="5E5E5E"/>
              </a:solidFill>
            </a:endParaRPr>
          </a:p>
          <a:p>
            <a:pPr marL="0" indent="0">
              <a:spcBef>
                <a:spcPts val="0"/>
              </a:spcBef>
            </a:pPr>
            <a:r>
              <a:rPr lang="en-US" sz="4400" b="1">
                <a:latin typeface="IBM Plex Sans Medium"/>
              </a:rPr>
              <a:t>Persistence, profiles, and "effort-to-usage" ratio</a:t>
            </a:r>
            <a:endParaRPr lang="en-US" sz="4400">
              <a:solidFill>
                <a:srgbClr val="5E5E5E"/>
              </a:solidFill>
              <a:latin typeface="IBM Plex Sans Medium"/>
            </a:endParaRPr>
          </a:p>
          <a:p>
            <a:pPr marL="571500" indent="-571500">
              <a:spcBef>
                <a:spcPts val="0"/>
              </a:spcBef>
              <a:buFont typeface="Arial"/>
              <a:buChar char="•"/>
            </a:pPr>
            <a:r>
              <a:rPr lang="en-US">
                <a:solidFill>
                  <a:srgbClr val="5E5E5E"/>
                </a:solidFill>
              </a:rPr>
              <a:t>Everything about malleable interfaces should save users time and energy. Let them save, reuse, and share their personalization.</a:t>
            </a:r>
            <a:endParaRPr lang="en-US"/>
          </a:p>
          <a:p>
            <a:pPr marL="0" indent="0">
              <a:spcBef>
                <a:spcPts val="0"/>
              </a:spcBef>
            </a:pPr>
            <a:endParaRPr lang="en-US">
              <a:solidFill>
                <a:srgbClr val="5E5E5E"/>
              </a:solidFill>
            </a:endParaRPr>
          </a:p>
          <a:p>
            <a:pPr marL="0" indent="0">
              <a:spcBef>
                <a:spcPts val="0"/>
              </a:spcBef>
            </a:pPr>
            <a:endParaRPr lang="en-US" sz="4400" b="1">
              <a:latin typeface="IBM Plex Sans Medium"/>
            </a:endParaRPr>
          </a:p>
          <a:p>
            <a:pPr marL="571500" indent="-571500">
              <a:spcBef>
                <a:spcPts val="0"/>
              </a:spcBef>
              <a:buFont typeface="Arial"/>
              <a:buChar char="•"/>
            </a:pPr>
            <a:endParaRPr lang="en-US">
              <a:solidFill>
                <a:srgbClr val="5E5E5E"/>
              </a:solidFill>
            </a:endParaRPr>
          </a:p>
        </p:txBody>
      </p:sp>
      <p:pic>
        <p:nvPicPr>
          <p:cNvPr id="3" name="Graphic 2" descr="Atom with solid fill">
            <a:extLst>
              <a:ext uri="{FF2B5EF4-FFF2-40B4-BE49-F238E27FC236}">
                <a16:creationId xmlns:a16="http://schemas.microsoft.com/office/drawing/2014/main" id="{8E2779D1-8148-A0E9-17FB-B2F5489291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327" y="1862192"/>
            <a:ext cx="3528349" cy="3509057"/>
          </a:xfrm>
          <a:prstGeom prst="rect">
            <a:avLst/>
          </a:prstGeom>
        </p:spPr>
      </p:pic>
      <p:pic>
        <p:nvPicPr>
          <p:cNvPr id="5" name="Picture 4" descr="Human-Computer Interaction Institute (HCII) logo">
            <a:extLst>
              <a:ext uri="{FF2B5EF4-FFF2-40B4-BE49-F238E27FC236}">
                <a16:creationId xmlns:a16="http://schemas.microsoft.com/office/drawing/2014/main" id="{3FCDDE9A-EEF8-285D-A3A3-D65A63090331}"/>
              </a:ext>
            </a:extLst>
          </p:cNvPr>
          <p:cNvPicPr>
            <a:picLocks noChangeAspect="1"/>
          </p:cNvPicPr>
          <p:nvPr/>
        </p:nvPicPr>
        <p:blipFill>
          <a:blip r:embed="rId5"/>
          <a:stretch>
            <a:fillRect/>
          </a:stretch>
        </p:blipFill>
        <p:spPr>
          <a:xfrm>
            <a:off x="3367110" y="1093669"/>
            <a:ext cx="3215831" cy="1607181"/>
          </a:xfrm>
          <a:prstGeom prst="rect">
            <a:avLst/>
          </a:prstGeom>
        </p:spPr>
      </p:pic>
      <p:pic>
        <p:nvPicPr>
          <p:cNvPr id="7" name="Graphic 6" descr="Warning with solid fill">
            <a:extLst>
              <a:ext uri="{FF2B5EF4-FFF2-40B4-BE49-F238E27FC236}">
                <a16:creationId xmlns:a16="http://schemas.microsoft.com/office/drawing/2014/main" id="{FDE62EC5-A1C2-915A-A0B5-0F02825E23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3913" y="2382305"/>
            <a:ext cx="914400" cy="914400"/>
          </a:xfrm>
          <a:prstGeom prst="rect">
            <a:avLst/>
          </a:prstGeom>
        </p:spPr>
      </p:pic>
      <p:pic>
        <p:nvPicPr>
          <p:cNvPr id="8" name="Graphic 7" descr="Bullseye with solid fill">
            <a:extLst>
              <a:ext uri="{FF2B5EF4-FFF2-40B4-BE49-F238E27FC236}">
                <a16:creationId xmlns:a16="http://schemas.microsoft.com/office/drawing/2014/main" id="{D3252D5D-91C2-1CEB-BE91-C533F11588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7460" y="4622122"/>
            <a:ext cx="1046921" cy="1024834"/>
          </a:xfrm>
          <a:prstGeom prst="rect">
            <a:avLst/>
          </a:prstGeom>
        </p:spPr>
      </p:pic>
      <p:pic>
        <p:nvPicPr>
          <p:cNvPr id="9" name="Graphic 8" descr="Employee badge with solid fill">
            <a:extLst>
              <a:ext uri="{FF2B5EF4-FFF2-40B4-BE49-F238E27FC236}">
                <a16:creationId xmlns:a16="http://schemas.microsoft.com/office/drawing/2014/main" id="{F1A38A63-0385-16ED-011B-E2A5A29A3C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47845" y="6816741"/>
            <a:ext cx="1102138" cy="1135269"/>
          </a:xfrm>
          <a:prstGeom prst="rect">
            <a:avLst/>
          </a:prstGeom>
        </p:spPr>
      </p:pic>
    </p:spTree>
    <p:extLst>
      <p:ext uri="{BB962C8B-B14F-4D97-AF65-F5344CB8AC3E}">
        <p14:creationId xmlns:p14="http://schemas.microsoft.com/office/powerpoint/2010/main" val="991235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3">
          <a:extLst>
            <a:ext uri="{FF2B5EF4-FFF2-40B4-BE49-F238E27FC236}">
              <a16:creationId xmlns:a16="http://schemas.microsoft.com/office/drawing/2014/main" id="{EBD73274-DB45-0875-7C67-BE07E98B0874}"/>
            </a:ext>
          </a:extLst>
        </p:cNvPr>
        <p:cNvGrpSpPr/>
        <p:nvPr/>
      </p:nvGrpSpPr>
      <p:grpSpPr>
        <a:xfrm>
          <a:off x="0" y="0"/>
          <a:ext cx="0" cy="0"/>
          <a:chOff x="0" y="0"/>
          <a:chExt cx="0" cy="0"/>
        </a:xfrm>
      </p:grpSpPr>
      <p:sp>
        <p:nvSpPr>
          <p:cNvPr id="205" name="Google Shape;205;p11">
            <a:extLst>
              <a:ext uri="{FF2B5EF4-FFF2-40B4-BE49-F238E27FC236}">
                <a16:creationId xmlns:a16="http://schemas.microsoft.com/office/drawing/2014/main" id="{B88D0F8F-3888-E3DE-8E8D-838D077002CF}"/>
              </a:ext>
            </a:extLst>
          </p:cNvPr>
          <p:cNvSpPr txBox="1">
            <a:spLocks noGrp="1"/>
          </p:cNvSpPr>
          <p:nvPr>
            <p:ph type="body" idx="2"/>
          </p:nvPr>
        </p:nvSpPr>
        <p:spPr>
          <a:xfrm>
            <a:off x="1524000" y="3052757"/>
            <a:ext cx="21336000" cy="7610486"/>
          </a:xfrm>
          <a:prstGeom prst="rect">
            <a:avLst/>
          </a:prstGeom>
          <a:noFill/>
          <a:ln>
            <a:noFill/>
          </a:ln>
        </p:spPr>
        <p:txBody>
          <a:bodyPr spcFirstLastPara="1" wrap="square" lIns="50799" tIns="50799" rIns="50799" bIns="50799" anchor="ctr" anchorCtr="0">
            <a:normAutofit/>
          </a:bodyPr>
          <a:lstStyle/>
          <a:p>
            <a:pPr marL="638810" indent="-469900"/>
            <a:r>
              <a:rPr lang="en-US" sz="5400"/>
              <a:t>Persistence matters:</a:t>
            </a:r>
          </a:p>
          <a:p>
            <a:pPr marL="638810" indent="-469900" algn="ctr"/>
            <a:r>
              <a:rPr lang="en-US"/>
              <a:t>“What if I come back to this? Will I lose this? Do I need to do it again?”</a:t>
            </a:r>
          </a:p>
        </p:txBody>
      </p:sp>
      <p:sp>
        <p:nvSpPr>
          <p:cNvPr id="3" name="Text Placeholder 2">
            <a:extLst>
              <a:ext uri="{FF2B5EF4-FFF2-40B4-BE49-F238E27FC236}">
                <a16:creationId xmlns:a16="http://schemas.microsoft.com/office/drawing/2014/main" id="{1D5525FC-47B2-FDE0-DE14-7295866489BB}"/>
              </a:ext>
            </a:extLst>
          </p:cNvPr>
          <p:cNvSpPr>
            <a:spLocks noGrp="1"/>
          </p:cNvSpPr>
          <p:nvPr>
            <p:ph type="body" idx="1"/>
          </p:nvPr>
        </p:nvSpPr>
        <p:spPr/>
        <p:txBody>
          <a:bodyPr>
            <a:normAutofit fontScale="62500" lnSpcReduction="20000"/>
          </a:bodyPr>
          <a:lstStyle/>
          <a:p>
            <a:r>
              <a:rPr lang="en-US" sz="3300"/>
              <a:t>Participant #6</a:t>
            </a:r>
            <a:endParaRPr lang="en-US"/>
          </a:p>
        </p:txBody>
      </p:sp>
    </p:spTree>
    <p:extLst>
      <p:ext uri="{BB962C8B-B14F-4D97-AF65-F5344CB8AC3E}">
        <p14:creationId xmlns:p14="http://schemas.microsoft.com/office/powerpoint/2010/main" val="911237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a:extLst>
            <a:ext uri="{FF2B5EF4-FFF2-40B4-BE49-F238E27FC236}">
              <a16:creationId xmlns:a16="http://schemas.microsoft.com/office/drawing/2014/main" id="{39E57D29-AC5D-7939-0CF7-DB56921B5847}"/>
            </a:ext>
          </a:extLst>
        </p:cNvPr>
        <p:cNvGrpSpPr/>
        <p:nvPr/>
      </p:nvGrpSpPr>
      <p:grpSpPr>
        <a:xfrm>
          <a:off x="0" y="0"/>
          <a:ext cx="0" cy="0"/>
          <a:chOff x="0" y="0"/>
          <a:chExt cx="0" cy="0"/>
        </a:xfrm>
      </p:grpSpPr>
      <p:sp>
        <p:nvSpPr>
          <p:cNvPr id="188" name="Google Shape;188;p8">
            <a:extLst>
              <a:ext uri="{FF2B5EF4-FFF2-40B4-BE49-F238E27FC236}">
                <a16:creationId xmlns:a16="http://schemas.microsoft.com/office/drawing/2014/main" id="{AF368A88-8D11-E2B4-F1F3-210B77DFA8F1}"/>
              </a:ext>
            </a:extLst>
          </p:cNvPr>
          <p:cNvSpPr txBox="1">
            <a:spLocks noGrp="1"/>
          </p:cNvSpPr>
          <p:nvPr>
            <p:ph type="title"/>
          </p:nvPr>
        </p:nvSpPr>
        <p:spPr>
          <a:xfrm>
            <a:off x="1405466" y="747346"/>
            <a:ext cx="22234770" cy="1433163"/>
          </a:xfrm>
          <a:prstGeom prst="rect">
            <a:avLst/>
          </a:prstGeom>
          <a:noFill/>
          <a:ln>
            <a:noFill/>
          </a:ln>
        </p:spPr>
        <p:txBody>
          <a:bodyPr spcFirstLastPara="1" wrap="square" lIns="50800" tIns="50800" rIns="50800" bIns="50800" anchor="t" anchorCtr="0">
            <a:noAutofit/>
          </a:bodyPr>
          <a:lstStyle/>
          <a:p>
            <a:r>
              <a:rPr lang="en-US" sz="4800"/>
              <a:t>Science and Health Depicts Serious Data in Charts and Graphs</a:t>
            </a:r>
            <a:br>
              <a:rPr lang="en-US" sz="4800"/>
            </a:br>
            <a:r>
              <a:rPr lang="en-US" sz="4800"/>
              <a:t>Bar Chart Depicting Weekly COVID-19 Cases Aug 2020 through Mar 2024</a:t>
            </a:r>
          </a:p>
          <a:p>
            <a:pPr marL="0" marR="0" lvl="0" indent="0" algn="l">
              <a:lnSpc>
                <a:spcPct val="90000"/>
              </a:lnSpc>
              <a:spcBef>
                <a:spcPts val="0"/>
              </a:spcBef>
              <a:spcAft>
                <a:spcPts val="0"/>
              </a:spcAft>
              <a:buSzPts val="8075"/>
              <a:buFont typeface="IBM Plex Sans Medium"/>
              <a:buNone/>
            </a:pPr>
            <a:endParaRPr lang="en-US" sz="4800"/>
          </a:p>
        </p:txBody>
      </p:sp>
      <p:sp>
        <p:nvSpPr>
          <p:cNvPr id="5" name="Rektangel 4">
            <a:extLst>
              <a:ext uri="{FF2B5EF4-FFF2-40B4-BE49-F238E27FC236}">
                <a16:creationId xmlns:a16="http://schemas.microsoft.com/office/drawing/2014/main" id="{6B2DC8B7-E841-704C-93BE-0C749D565E87}"/>
              </a:ext>
            </a:extLst>
          </p:cNvPr>
          <p:cNvSpPr/>
          <p:nvPr/>
        </p:nvSpPr>
        <p:spPr>
          <a:xfrm>
            <a:off x="595607" y="11214446"/>
            <a:ext cx="2535588" cy="14805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descr="A bar chart depicting weekly COVID cases, with several peaks.">
            <a:extLst>
              <a:ext uri="{FF2B5EF4-FFF2-40B4-BE49-F238E27FC236}">
                <a16:creationId xmlns:a16="http://schemas.microsoft.com/office/drawing/2014/main" id="{A9BCFDFF-7E81-5281-651F-441B2E5E7094}"/>
              </a:ext>
            </a:extLst>
          </p:cNvPr>
          <p:cNvPicPr>
            <a:picLocks noChangeAspect="1"/>
          </p:cNvPicPr>
          <p:nvPr/>
        </p:nvPicPr>
        <p:blipFill>
          <a:blip r:embed="rId3"/>
          <a:stretch>
            <a:fillRect/>
          </a:stretch>
        </p:blipFill>
        <p:spPr>
          <a:xfrm>
            <a:off x="1406592" y="2197599"/>
            <a:ext cx="19640157" cy="11088909"/>
          </a:xfrm>
          <a:prstGeom prst="rect">
            <a:avLst/>
          </a:prstGeom>
        </p:spPr>
      </p:pic>
    </p:spTree>
    <p:extLst>
      <p:ext uri="{BB962C8B-B14F-4D97-AF65-F5344CB8AC3E}">
        <p14:creationId xmlns:p14="http://schemas.microsoft.com/office/powerpoint/2010/main" val="2125445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3">
          <a:extLst>
            <a:ext uri="{FF2B5EF4-FFF2-40B4-BE49-F238E27FC236}">
              <a16:creationId xmlns:a16="http://schemas.microsoft.com/office/drawing/2014/main" id="{AF9B630E-7D97-F7FA-29CB-40853BE85008}"/>
            </a:ext>
          </a:extLst>
        </p:cNvPr>
        <p:cNvGrpSpPr/>
        <p:nvPr/>
      </p:nvGrpSpPr>
      <p:grpSpPr>
        <a:xfrm>
          <a:off x="0" y="0"/>
          <a:ext cx="0" cy="0"/>
          <a:chOff x="0" y="0"/>
          <a:chExt cx="0" cy="0"/>
        </a:xfrm>
      </p:grpSpPr>
      <p:sp>
        <p:nvSpPr>
          <p:cNvPr id="205" name="Google Shape;205;p11">
            <a:extLst>
              <a:ext uri="{FF2B5EF4-FFF2-40B4-BE49-F238E27FC236}">
                <a16:creationId xmlns:a16="http://schemas.microsoft.com/office/drawing/2014/main" id="{74606E29-C77F-6E6D-3533-C2F17B3161B7}"/>
              </a:ext>
            </a:extLst>
          </p:cNvPr>
          <p:cNvSpPr txBox="1">
            <a:spLocks noGrp="1"/>
          </p:cNvSpPr>
          <p:nvPr>
            <p:ph type="body" idx="2"/>
          </p:nvPr>
        </p:nvSpPr>
        <p:spPr>
          <a:xfrm>
            <a:off x="1524000" y="3052757"/>
            <a:ext cx="21336000" cy="7610486"/>
          </a:xfrm>
          <a:prstGeom prst="rect">
            <a:avLst/>
          </a:prstGeom>
          <a:noFill/>
          <a:ln>
            <a:noFill/>
          </a:ln>
        </p:spPr>
        <p:txBody>
          <a:bodyPr spcFirstLastPara="1" wrap="square" lIns="50799" tIns="50799" rIns="50799" bIns="50799" anchor="ctr" anchorCtr="0">
            <a:normAutofit/>
          </a:bodyPr>
          <a:lstStyle/>
          <a:p>
            <a:pPr marL="638810" indent="-469900"/>
            <a:r>
              <a:rPr lang="en-US" sz="5400"/>
              <a:t>Profiles enable sharing:</a:t>
            </a:r>
            <a:r>
              <a:rPr lang="en-US" sz="7200"/>
              <a:t> </a:t>
            </a:r>
          </a:p>
          <a:p>
            <a:pPr marL="638810" indent="-469900" algn="ctr"/>
            <a:r>
              <a:rPr lang="en-US"/>
              <a:t>“I customize my tech a lot... But most people [don't]. So I love when I can share [my customizations] with others.”</a:t>
            </a:r>
          </a:p>
        </p:txBody>
      </p:sp>
      <p:sp>
        <p:nvSpPr>
          <p:cNvPr id="3" name="Text Placeholder 2">
            <a:extLst>
              <a:ext uri="{FF2B5EF4-FFF2-40B4-BE49-F238E27FC236}">
                <a16:creationId xmlns:a16="http://schemas.microsoft.com/office/drawing/2014/main" id="{B42B4504-DDF2-9340-6A43-33C1335E08E0}"/>
              </a:ext>
            </a:extLst>
          </p:cNvPr>
          <p:cNvSpPr>
            <a:spLocks noGrp="1"/>
          </p:cNvSpPr>
          <p:nvPr>
            <p:ph type="body" idx="1"/>
          </p:nvPr>
        </p:nvSpPr>
        <p:spPr/>
        <p:txBody>
          <a:bodyPr>
            <a:normAutofit fontScale="62500" lnSpcReduction="20000"/>
          </a:bodyPr>
          <a:lstStyle/>
          <a:p>
            <a:r>
              <a:rPr lang="en-US" sz="3300"/>
              <a:t>Participant #3</a:t>
            </a:r>
            <a:endParaRPr lang="en-US"/>
          </a:p>
        </p:txBody>
      </p:sp>
    </p:spTree>
    <p:extLst>
      <p:ext uri="{BB962C8B-B14F-4D97-AF65-F5344CB8AC3E}">
        <p14:creationId xmlns:p14="http://schemas.microsoft.com/office/powerpoint/2010/main" val="2510131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B34D64D8-50A8-8DE8-D467-50C9EA1352B5}"/>
            </a:ext>
          </a:extLst>
        </p:cNvPr>
        <p:cNvGrpSpPr/>
        <p:nvPr/>
      </p:nvGrpSpPr>
      <p:grpSpPr>
        <a:xfrm>
          <a:off x="0" y="0"/>
          <a:ext cx="0" cy="0"/>
          <a:chOff x="0" y="0"/>
          <a:chExt cx="0" cy="0"/>
        </a:xfrm>
      </p:grpSpPr>
      <p:sp>
        <p:nvSpPr>
          <p:cNvPr id="159" name="Google Shape;159;p4">
            <a:extLst>
              <a:ext uri="{FF2B5EF4-FFF2-40B4-BE49-F238E27FC236}">
                <a16:creationId xmlns:a16="http://schemas.microsoft.com/office/drawing/2014/main" id="{B9380C40-2772-970F-B9E0-6986BE8722C4}"/>
              </a:ext>
            </a:extLst>
          </p:cNvPr>
          <p:cNvSpPr/>
          <p:nvPr/>
        </p:nvSpPr>
        <p:spPr>
          <a:xfrm>
            <a:off x="7369596" y="1126463"/>
            <a:ext cx="17028080" cy="12593541"/>
          </a:xfrm>
          <a:prstGeom prst="rect">
            <a:avLst/>
          </a:prstGeom>
          <a:solidFill>
            <a:srgbClr val="D9DBF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0" name="Google Shape;160;p4">
            <a:extLst>
              <a:ext uri="{FF2B5EF4-FFF2-40B4-BE49-F238E27FC236}">
                <a16:creationId xmlns:a16="http://schemas.microsoft.com/office/drawing/2014/main" id="{89D9242D-3096-2969-CB09-83578EAA088E}"/>
              </a:ext>
            </a:extLst>
          </p:cNvPr>
          <p:cNvSpPr/>
          <p:nvPr/>
        </p:nvSpPr>
        <p:spPr>
          <a:xfrm rot="10800000" flipH="1">
            <a:off x="7366000" y="1104900"/>
            <a:ext cx="609600" cy="609600"/>
          </a:xfrm>
          <a:custGeom>
            <a:avLst/>
            <a:gdLst/>
            <a:ahLst/>
            <a:cxnLst/>
            <a:rect l="l" t="t" r="r" b="b"/>
            <a:pathLst>
              <a:path w="21600" h="21600" extrusionOk="0">
                <a:moveTo>
                  <a:pt x="0" y="0"/>
                </a:moveTo>
                <a:lnTo>
                  <a:pt x="0" y="21600"/>
                </a:lnTo>
                <a:lnTo>
                  <a:pt x="21600" y="21600"/>
                </a:lnTo>
                <a:close/>
              </a:path>
            </a:pathLst>
          </a:cu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1" name="Google Shape;161;p4">
            <a:extLst>
              <a:ext uri="{FF2B5EF4-FFF2-40B4-BE49-F238E27FC236}">
                <a16:creationId xmlns:a16="http://schemas.microsoft.com/office/drawing/2014/main" id="{C39EE8DB-6702-836A-9BFB-E6B99DEB226C}"/>
              </a:ext>
            </a:extLst>
          </p:cNvPr>
          <p:cNvSpPr txBox="1">
            <a:spLocks noGrp="1"/>
          </p:cNvSpPr>
          <p:nvPr>
            <p:ph type="title"/>
          </p:nvPr>
        </p:nvSpPr>
        <p:spPr>
          <a:xfrm>
            <a:off x="1206500" y="3578086"/>
            <a:ext cx="5588000" cy="8867914"/>
          </a:xfrm>
          <a:prstGeom prst="rect">
            <a:avLst/>
          </a:prstGeom>
          <a:noFill/>
          <a:ln>
            <a:noFill/>
          </a:ln>
        </p:spPr>
        <p:txBody>
          <a:bodyPr spcFirstLastPara="1" wrap="square" lIns="50800" tIns="50800" rIns="50800" bIns="50800" anchor="ctr" anchorCtr="0">
            <a:normAutofit/>
          </a:bodyPr>
          <a:lstStyle/>
          <a:p>
            <a:r>
              <a:rPr lang="en-US" sz="6600" i="1">
                <a:latin typeface="IBM Plex Sans"/>
              </a:rPr>
              <a:t>Fundamental </a:t>
            </a:r>
            <a:r>
              <a:rPr lang="en-US" sz="6600">
                <a:latin typeface="IBM Plex Sans"/>
              </a:rPr>
              <a:t>research: </a:t>
            </a:r>
            <a:r>
              <a:rPr lang="en-US" sz="8800" b="1"/>
              <a:t>Guiding principles</a:t>
            </a:r>
          </a:p>
        </p:txBody>
      </p:sp>
      <p:sp>
        <p:nvSpPr>
          <p:cNvPr id="162" name="Google Shape;162;p4">
            <a:extLst>
              <a:ext uri="{FF2B5EF4-FFF2-40B4-BE49-F238E27FC236}">
                <a16:creationId xmlns:a16="http://schemas.microsoft.com/office/drawing/2014/main" id="{8DDB43B2-4012-79C4-78A2-A614583C5A47}"/>
              </a:ext>
            </a:extLst>
          </p:cNvPr>
          <p:cNvSpPr txBox="1">
            <a:spLocks noGrp="1"/>
          </p:cNvSpPr>
          <p:nvPr>
            <p:ph type="body" idx="1"/>
          </p:nvPr>
        </p:nvSpPr>
        <p:spPr>
          <a:xfrm>
            <a:off x="8484574" y="2425076"/>
            <a:ext cx="14798123" cy="8865848"/>
          </a:xfrm>
          <a:prstGeom prst="rect">
            <a:avLst/>
          </a:prstGeom>
          <a:noFill/>
          <a:ln>
            <a:noFill/>
          </a:ln>
        </p:spPr>
        <p:txBody>
          <a:bodyPr spcFirstLastPara="1" wrap="square" lIns="50800" tIns="50800" rIns="50800" bIns="50800" anchor="t" anchorCtr="0">
            <a:normAutofit/>
          </a:bodyPr>
          <a:lstStyle/>
          <a:p>
            <a:pPr marL="0" indent="0">
              <a:spcBef>
                <a:spcPts val="0"/>
              </a:spcBef>
            </a:pPr>
            <a:r>
              <a:rPr lang="en-US" sz="4400" b="1">
                <a:latin typeface="IBM Plex Sans Medium"/>
              </a:rPr>
              <a:t>Malleable interfaces need guardrails</a:t>
            </a:r>
          </a:p>
          <a:p>
            <a:pPr marL="571500" indent="-571500">
              <a:spcBef>
                <a:spcPts val="0"/>
              </a:spcBef>
              <a:buFont typeface="Arial"/>
              <a:buChar char="•"/>
            </a:pPr>
            <a:r>
              <a:rPr lang="en-US">
                <a:solidFill>
                  <a:srgbClr val="5E5E5E"/>
                </a:solidFill>
              </a:rPr>
              <a:t>It is possible to design harmful visualizations, so system designers should anticipate ways to help users personalize safely.</a:t>
            </a:r>
            <a:endParaRPr lang="en-US"/>
          </a:p>
          <a:p>
            <a:pPr marL="0" indent="0">
              <a:spcBef>
                <a:spcPts val="0"/>
              </a:spcBef>
            </a:pPr>
            <a:endParaRPr lang="en-US">
              <a:solidFill>
                <a:srgbClr val="5E5E5E"/>
              </a:solidFill>
            </a:endParaRPr>
          </a:p>
          <a:p>
            <a:pPr marL="0" indent="0">
              <a:spcBef>
                <a:spcPts val="0"/>
              </a:spcBef>
            </a:pPr>
            <a:r>
              <a:rPr lang="en-US" sz="4400" b="1">
                <a:latin typeface="IBM Plex Sans Medium"/>
              </a:rPr>
              <a:t>Our ethical responsibility: Accessible defaults first</a:t>
            </a:r>
            <a:endParaRPr lang="en-US" sz="4400" b="1">
              <a:solidFill>
                <a:srgbClr val="5E5E5E"/>
              </a:solidFill>
              <a:latin typeface="IBM Plex Sans Medium"/>
            </a:endParaRPr>
          </a:p>
          <a:p>
            <a:pPr marL="571500" indent="-571500">
              <a:spcBef>
                <a:spcPts val="0"/>
              </a:spcBef>
              <a:buFont typeface="Arial"/>
              <a:buChar char="•"/>
            </a:pPr>
            <a:r>
              <a:rPr lang="en-US">
                <a:solidFill>
                  <a:srgbClr val="5E5E5E"/>
                </a:solidFill>
              </a:rPr>
              <a:t>Some users won't want to personalize or manipulate interfaces at all, so they will still rely on smart, effective defaults.</a:t>
            </a:r>
          </a:p>
          <a:p>
            <a:pPr marL="0" indent="0">
              <a:spcBef>
                <a:spcPts val="0"/>
              </a:spcBef>
            </a:pPr>
            <a:endParaRPr lang="en-US">
              <a:solidFill>
                <a:srgbClr val="5E5E5E"/>
              </a:solidFill>
            </a:endParaRPr>
          </a:p>
          <a:p>
            <a:pPr marL="0" indent="0">
              <a:spcBef>
                <a:spcPts val="0"/>
              </a:spcBef>
            </a:pPr>
            <a:r>
              <a:rPr lang="en-US" sz="4400" b="1">
                <a:latin typeface="IBM Plex Sans Medium"/>
              </a:rPr>
              <a:t>Persistence, profiles, and "effort-to-usage" ratio</a:t>
            </a:r>
            <a:endParaRPr lang="en-US" sz="4400">
              <a:solidFill>
                <a:srgbClr val="5E5E5E"/>
              </a:solidFill>
              <a:latin typeface="IBM Plex Sans Medium"/>
            </a:endParaRPr>
          </a:p>
          <a:p>
            <a:pPr marL="571500" indent="-571500">
              <a:spcBef>
                <a:spcPts val="0"/>
              </a:spcBef>
              <a:buFont typeface="Arial"/>
              <a:buChar char="•"/>
            </a:pPr>
            <a:r>
              <a:rPr lang="en-US">
                <a:solidFill>
                  <a:srgbClr val="5E5E5E"/>
                </a:solidFill>
              </a:rPr>
              <a:t>Everything about malleable interfaces should save users time and energy. Let them save, reuse, and share their personalization.</a:t>
            </a:r>
            <a:endParaRPr lang="en-US"/>
          </a:p>
          <a:p>
            <a:pPr marL="0" indent="0">
              <a:spcBef>
                <a:spcPts val="0"/>
              </a:spcBef>
            </a:pPr>
            <a:endParaRPr lang="en-US">
              <a:solidFill>
                <a:srgbClr val="5E5E5E"/>
              </a:solidFill>
            </a:endParaRPr>
          </a:p>
          <a:p>
            <a:pPr marL="0" indent="0">
              <a:spcBef>
                <a:spcPts val="0"/>
              </a:spcBef>
            </a:pPr>
            <a:r>
              <a:rPr lang="en-US" sz="4400" b="1">
                <a:latin typeface="IBM Plex Sans Medium"/>
              </a:rPr>
              <a:t>Interoperability: </a:t>
            </a:r>
            <a:r>
              <a:rPr lang="en-US" sz="4400" b="1" i="1">
                <a:latin typeface="IBM Plex Sans Medium"/>
              </a:rPr>
              <a:t>everyone's</a:t>
            </a:r>
            <a:r>
              <a:rPr lang="en-US" sz="4400" b="1">
                <a:latin typeface="IBM Plex Sans Medium"/>
              </a:rPr>
              <a:t> job</a:t>
            </a:r>
          </a:p>
          <a:p>
            <a:pPr marL="571500" indent="-571500">
              <a:spcBef>
                <a:spcPts val="0"/>
              </a:spcBef>
              <a:buFont typeface="Arial"/>
              <a:buChar char="•"/>
            </a:pPr>
            <a:r>
              <a:rPr lang="en-US">
                <a:solidFill>
                  <a:srgbClr val="5E5E5E"/>
                </a:solidFill>
              </a:rPr>
              <a:t>One visualization library isn't enough: the way users personalize a chart in one place should carry over to other platforms and tools.</a:t>
            </a:r>
          </a:p>
          <a:p>
            <a:pPr marL="571500" indent="-571500">
              <a:spcBef>
                <a:spcPts val="0"/>
              </a:spcBef>
              <a:buFont typeface="Arial"/>
              <a:buChar char="•"/>
            </a:pPr>
            <a:endParaRPr lang="en-US">
              <a:solidFill>
                <a:srgbClr val="5E5E5E"/>
              </a:solidFill>
            </a:endParaRPr>
          </a:p>
        </p:txBody>
      </p:sp>
      <p:pic>
        <p:nvPicPr>
          <p:cNvPr id="3" name="Graphic 2" descr="Atom with solid fill">
            <a:extLst>
              <a:ext uri="{FF2B5EF4-FFF2-40B4-BE49-F238E27FC236}">
                <a16:creationId xmlns:a16="http://schemas.microsoft.com/office/drawing/2014/main" id="{B384C53E-10F7-0E58-EC7E-F23D0FDA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327" y="1862192"/>
            <a:ext cx="3528349" cy="3509057"/>
          </a:xfrm>
          <a:prstGeom prst="rect">
            <a:avLst/>
          </a:prstGeom>
        </p:spPr>
      </p:pic>
      <p:pic>
        <p:nvPicPr>
          <p:cNvPr id="5" name="Picture 4" descr="Human-Computer Interaction Institute (HCII) logo">
            <a:extLst>
              <a:ext uri="{FF2B5EF4-FFF2-40B4-BE49-F238E27FC236}">
                <a16:creationId xmlns:a16="http://schemas.microsoft.com/office/drawing/2014/main" id="{5134CDCD-3F0C-C9B5-2FAF-396EF8F05AAB}"/>
              </a:ext>
            </a:extLst>
          </p:cNvPr>
          <p:cNvPicPr>
            <a:picLocks noChangeAspect="1"/>
          </p:cNvPicPr>
          <p:nvPr/>
        </p:nvPicPr>
        <p:blipFill>
          <a:blip r:embed="rId5"/>
          <a:stretch>
            <a:fillRect/>
          </a:stretch>
        </p:blipFill>
        <p:spPr>
          <a:xfrm>
            <a:off x="3367110" y="1093669"/>
            <a:ext cx="3215831" cy="1607181"/>
          </a:xfrm>
          <a:prstGeom prst="rect">
            <a:avLst/>
          </a:prstGeom>
        </p:spPr>
      </p:pic>
      <p:pic>
        <p:nvPicPr>
          <p:cNvPr id="6" name="Graphic 5" descr="Connections with solid fill">
            <a:extLst>
              <a:ext uri="{FF2B5EF4-FFF2-40B4-BE49-F238E27FC236}">
                <a16:creationId xmlns:a16="http://schemas.microsoft.com/office/drawing/2014/main" id="{836CF70C-B7A0-6C14-E918-AFA72D949E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20408" y="9358546"/>
            <a:ext cx="1102140" cy="1157355"/>
          </a:xfrm>
          <a:prstGeom prst="rect">
            <a:avLst/>
          </a:prstGeom>
        </p:spPr>
      </p:pic>
      <p:pic>
        <p:nvPicPr>
          <p:cNvPr id="7" name="Graphic 6" descr="Warning with solid fill">
            <a:extLst>
              <a:ext uri="{FF2B5EF4-FFF2-40B4-BE49-F238E27FC236}">
                <a16:creationId xmlns:a16="http://schemas.microsoft.com/office/drawing/2014/main" id="{8AB7B2BF-ED9D-FB95-6B67-A571450AB4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3913" y="2382305"/>
            <a:ext cx="914400" cy="914400"/>
          </a:xfrm>
          <a:prstGeom prst="rect">
            <a:avLst/>
          </a:prstGeom>
        </p:spPr>
      </p:pic>
      <p:pic>
        <p:nvPicPr>
          <p:cNvPr id="8" name="Graphic 7" descr="Bullseye with solid fill">
            <a:extLst>
              <a:ext uri="{FF2B5EF4-FFF2-40B4-BE49-F238E27FC236}">
                <a16:creationId xmlns:a16="http://schemas.microsoft.com/office/drawing/2014/main" id="{2EF0E513-2E62-6494-98E9-2052EFD598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47460" y="4622122"/>
            <a:ext cx="1046921" cy="1024834"/>
          </a:xfrm>
          <a:prstGeom prst="rect">
            <a:avLst/>
          </a:prstGeom>
        </p:spPr>
      </p:pic>
      <p:pic>
        <p:nvPicPr>
          <p:cNvPr id="9" name="Graphic 8" descr="Employee badge with solid fill">
            <a:extLst>
              <a:ext uri="{FF2B5EF4-FFF2-40B4-BE49-F238E27FC236}">
                <a16:creationId xmlns:a16="http://schemas.microsoft.com/office/drawing/2014/main" id="{5202BE08-8495-FEF3-9F08-21BE82A604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47845" y="6816741"/>
            <a:ext cx="1102138" cy="1135269"/>
          </a:xfrm>
          <a:prstGeom prst="rect">
            <a:avLst/>
          </a:prstGeom>
        </p:spPr>
      </p:pic>
    </p:spTree>
    <p:extLst>
      <p:ext uri="{BB962C8B-B14F-4D97-AF65-F5344CB8AC3E}">
        <p14:creationId xmlns:p14="http://schemas.microsoft.com/office/powerpoint/2010/main" val="3014799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55491833-24E4-8B99-ABB1-D5B3A52EF603}"/>
            </a:ext>
          </a:extLst>
        </p:cNvPr>
        <p:cNvGrpSpPr/>
        <p:nvPr/>
      </p:nvGrpSpPr>
      <p:grpSpPr>
        <a:xfrm>
          <a:off x="0" y="0"/>
          <a:ext cx="0" cy="0"/>
          <a:chOff x="0" y="0"/>
          <a:chExt cx="0" cy="0"/>
        </a:xfrm>
      </p:grpSpPr>
      <p:sp>
        <p:nvSpPr>
          <p:cNvPr id="199" name="Google Shape;199;p10">
            <a:extLst>
              <a:ext uri="{FF2B5EF4-FFF2-40B4-BE49-F238E27FC236}">
                <a16:creationId xmlns:a16="http://schemas.microsoft.com/office/drawing/2014/main" id="{9CAED797-A9FB-8D77-5FF3-185CD1CEEA33}"/>
              </a:ext>
            </a:extLst>
          </p:cNvPr>
          <p:cNvSpPr txBox="1">
            <a:spLocks noGrp="1"/>
          </p:cNvSpPr>
          <p:nvPr>
            <p:ph type="body" idx="1"/>
          </p:nvPr>
        </p:nvSpPr>
        <p:spPr>
          <a:xfrm>
            <a:off x="2794000" y="2550944"/>
            <a:ext cx="18796000" cy="8614112"/>
          </a:xfrm>
          <a:prstGeom prst="rect">
            <a:avLst/>
          </a:prstGeom>
          <a:noFill/>
          <a:ln>
            <a:noFill/>
          </a:ln>
        </p:spPr>
        <p:txBody>
          <a:bodyPr spcFirstLastPara="1" wrap="square" lIns="50800" tIns="50800" rIns="50800" bIns="50800" anchor="ctr" anchorCtr="0">
            <a:normAutofit/>
          </a:bodyPr>
          <a:lstStyle/>
          <a:p>
            <a:pPr marL="0" indent="0"/>
            <a:r>
              <a:rPr lang="en-US"/>
              <a:t>Prototyping and user testing in </a:t>
            </a:r>
            <a:r>
              <a:rPr lang="en-US" err="1"/>
              <a:t>Highcharts</a:t>
            </a:r>
          </a:p>
        </p:txBody>
      </p:sp>
    </p:spTree>
    <p:extLst>
      <p:ext uri="{BB962C8B-B14F-4D97-AF65-F5344CB8AC3E}">
        <p14:creationId xmlns:p14="http://schemas.microsoft.com/office/powerpoint/2010/main" val="4118805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FD2B0090-4F99-E13F-EAB9-A8CE6725DEDF}"/>
            </a:ext>
          </a:extLst>
        </p:cNvPr>
        <p:cNvGrpSpPr/>
        <p:nvPr/>
      </p:nvGrpSpPr>
      <p:grpSpPr>
        <a:xfrm>
          <a:off x="0" y="0"/>
          <a:ext cx="0" cy="0"/>
          <a:chOff x="0" y="0"/>
          <a:chExt cx="0" cy="0"/>
        </a:xfrm>
      </p:grpSpPr>
      <p:sp>
        <p:nvSpPr>
          <p:cNvPr id="159" name="Google Shape;159;p4">
            <a:extLst>
              <a:ext uri="{FF2B5EF4-FFF2-40B4-BE49-F238E27FC236}">
                <a16:creationId xmlns:a16="http://schemas.microsoft.com/office/drawing/2014/main" id="{D4D72304-E8B7-9EFC-DC0F-8EBCCC9BA826}"/>
              </a:ext>
            </a:extLst>
          </p:cNvPr>
          <p:cNvSpPr/>
          <p:nvPr/>
        </p:nvSpPr>
        <p:spPr>
          <a:xfrm>
            <a:off x="7369596" y="1126463"/>
            <a:ext cx="17028080" cy="12593541"/>
          </a:xfrm>
          <a:prstGeom prst="rect">
            <a:avLst/>
          </a:prstGeom>
          <a:solidFill>
            <a:srgbClr val="D9DBF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0" name="Google Shape;160;p4">
            <a:extLst>
              <a:ext uri="{FF2B5EF4-FFF2-40B4-BE49-F238E27FC236}">
                <a16:creationId xmlns:a16="http://schemas.microsoft.com/office/drawing/2014/main" id="{984B011F-AEFF-303D-34BD-45F861C5088D}"/>
              </a:ext>
            </a:extLst>
          </p:cNvPr>
          <p:cNvSpPr/>
          <p:nvPr/>
        </p:nvSpPr>
        <p:spPr>
          <a:xfrm rot="10800000" flipH="1">
            <a:off x="7366000" y="1104900"/>
            <a:ext cx="609600" cy="609600"/>
          </a:xfrm>
          <a:custGeom>
            <a:avLst/>
            <a:gdLst/>
            <a:ahLst/>
            <a:cxnLst/>
            <a:rect l="l" t="t" r="r" b="b"/>
            <a:pathLst>
              <a:path w="21600" h="21600" extrusionOk="0">
                <a:moveTo>
                  <a:pt x="0" y="0"/>
                </a:moveTo>
                <a:lnTo>
                  <a:pt x="0" y="21600"/>
                </a:lnTo>
                <a:lnTo>
                  <a:pt x="21600" y="21600"/>
                </a:lnTo>
                <a:close/>
              </a:path>
            </a:pathLst>
          </a:cu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1" name="Google Shape;161;p4">
            <a:extLst>
              <a:ext uri="{FF2B5EF4-FFF2-40B4-BE49-F238E27FC236}">
                <a16:creationId xmlns:a16="http://schemas.microsoft.com/office/drawing/2014/main" id="{53105722-F309-EF2F-2660-D7F267527BB6}"/>
              </a:ext>
            </a:extLst>
          </p:cNvPr>
          <p:cNvSpPr txBox="1">
            <a:spLocks noGrp="1"/>
          </p:cNvSpPr>
          <p:nvPr>
            <p:ph type="title"/>
          </p:nvPr>
        </p:nvSpPr>
        <p:spPr>
          <a:xfrm>
            <a:off x="1179764" y="3361839"/>
            <a:ext cx="5614736" cy="9084161"/>
          </a:xfrm>
          <a:prstGeom prst="rect">
            <a:avLst/>
          </a:prstGeom>
          <a:noFill/>
          <a:ln>
            <a:noFill/>
          </a:ln>
        </p:spPr>
        <p:txBody>
          <a:bodyPr spcFirstLastPara="1" wrap="square" lIns="50800" tIns="50800" rIns="50800" bIns="50800" anchor="ctr" anchorCtr="0">
            <a:normAutofit/>
          </a:bodyPr>
          <a:lstStyle/>
          <a:p>
            <a:r>
              <a:rPr lang="en-US" sz="8000" i="1"/>
              <a:t>How to make this available to </a:t>
            </a:r>
            <a:r>
              <a:rPr lang="en-US" sz="8000" i="1" err="1"/>
              <a:t>Highcharts</a:t>
            </a:r>
            <a:r>
              <a:rPr lang="en-US" sz="8000" i="1"/>
              <a:t> users</a:t>
            </a:r>
            <a:endParaRPr lang="en-US" sz="8000"/>
          </a:p>
        </p:txBody>
      </p:sp>
      <p:sp>
        <p:nvSpPr>
          <p:cNvPr id="162" name="Google Shape;162;p4">
            <a:extLst>
              <a:ext uri="{FF2B5EF4-FFF2-40B4-BE49-F238E27FC236}">
                <a16:creationId xmlns:a16="http://schemas.microsoft.com/office/drawing/2014/main" id="{1686A5CA-4F6D-37E0-AFAF-BEA77F14BF83}"/>
              </a:ext>
            </a:extLst>
          </p:cNvPr>
          <p:cNvSpPr txBox="1">
            <a:spLocks noGrp="1"/>
          </p:cNvSpPr>
          <p:nvPr>
            <p:ph type="body" idx="1"/>
          </p:nvPr>
        </p:nvSpPr>
        <p:spPr>
          <a:xfrm>
            <a:off x="8484574" y="2425076"/>
            <a:ext cx="14798123" cy="8865848"/>
          </a:xfrm>
          <a:prstGeom prst="rect">
            <a:avLst/>
          </a:prstGeom>
          <a:noFill/>
          <a:ln>
            <a:noFill/>
          </a:ln>
        </p:spPr>
        <p:txBody>
          <a:bodyPr spcFirstLastPara="1" wrap="square" lIns="50800" tIns="50800" rIns="50800" bIns="50800" anchor="t" anchorCtr="0">
            <a:normAutofit/>
          </a:bodyPr>
          <a:lstStyle/>
          <a:p>
            <a:pPr marL="571500" indent="-571500">
              <a:lnSpc>
                <a:spcPct val="150000"/>
              </a:lnSpc>
              <a:spcBef>
                <a:spcPts val="0"/>
              </a:spcBef>
              <a:buFont typeface="Arial"/>
              <a:buChar char="•"/>
            </a:pPr>
            <a:r>
              <a:rPr lang="en-US" sz="6600"/>
              <a:t>Placement of button</a:t>
            </a:r>
            <a:endParaRPr lang="en-US"/>
          </a:p>
          <a:p>
            <a:pPr marL="571500" indent="-571500">
              <a:lnSpc>
                <a:spcPct val="150000"/>
              </a:lnSpc>
              <a:spcBef>
                <a:spcPts val="0"/>
              </a:spcBef>
              <a:buFont typeface="Arial"/>
              <a:buChar char="•"/>
            </a:pPr>
            <a:r>
              <a:rPr lang="en-US" sz="6600"/>
              <a:t>Creating proof of concept</a:t>
            </a:r>
          </a:p>
          <a:p>
            <a:pPr marL="571500" indent="-571500">
              <a:lnSpc>
                <a:spcPct val="150000"/>
              </a:lnSpc>
              <a:spcBef>
                <a:spcPts val="0"/>
              </a:spcBef>
              <a:buFont typeface="Arial"/>
              <a:buChar char="•"/>
            </a:pPr>
            <a:r>
              <a:rPr lang="en-US" sz="6600"/>
              <a:t>Iterative design approach</a:t>
            </a:r>
          </a:p>
          <a:p>
            <a:pPr marL="571500" indent="-571500">
              <a:lnSpc>
                <a:spcPct val="150000"/>
              </a:lnSpc>
              <a:spcBef>
                <a:spcPts val="0"/>
              </a:spcBef>
              <a:buFont typeface="Arial"/>
              <a:buChar char="•"/>
            </a:pPr>
            <a:r>
              <a:rPr lang="en-US" sz="6600"/>
              <a:t>User testing</a:t>
            </a:r>
          </a:p>
          <a:p>
            <a:pPr marL="571500" indent="-571500">
              <a:lnSpc>
                <a:spcPct val="150000"/>
              </a:lnSpc>
              <a:spcBef>
                <a:spcPts val="0"/>
              </a:spcBef>
              <a:buFont typeface="Arial"/>
              <a:buChar char="•"/>
            </a:pPr>
            <a:endParaRPr lang="en-US" sz="6600"/>
          </a:p>
        </p:txBody>
      </p:sp>
      <p:pic>
        <p:nvPicPr>
          <p:cNvPr id="3" name="Graphic 2">
            <a:extLst>
              <a:ext uri="{FF2B5EF4-FFF2-40B4-BE49-F238E27FC236}">
                <a16:creationId xmlns:a16="http://schemas.microsoft.com/office/drawing/2014/main" id="{4EB9EA2C-8629-91D0-F5AF-55414073097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548" y="2176404"/>
            <a:ext cx="3306501" cy="3277564"/>
          </a:xfrm>
          <a:prstGeom prst="rect">
            <a:avLst/>
          </a:prstGeom>
        </p:spPr>
      </p:pic>
      <p:pic>
        <p:nvPicPr>
          <p:cNvPr id="5" name="Picture 4" descr="Highcharts logo">
            <a:extLst>
              <a:ext uri="{FF2B5EF4-FFF2-40B4-BE49-F238E27FC236}">
                <a16:creationId xmlns:a16="http://schemas.microsoft.com/office/drawing/2014/main" id="{CA3DF842-E5EB-0E5D-E69E-DFB5D4ADD685}"/>
              </a:ext>
            </a:extLst>
          </p:cNvPr>
          <p:cNvPicPr>
            <a:picLocks noChangeAspect="1"/>
          </p:cNvPicPr>
          <p:nvPr/>
        </p:nvPicPr>
        <p:blipFill>
          <a:blip r:embed="rId5"/>
          <a:stretch>
            <a:fillRect/>
          </a:stretch>
        </p:blipFill>
        <p:spPr>
          <a:xfrm>
            <a:off x="1460263" y="1273030"/>
            <a:ext cx="4629549" cy="1836260"/>
          </a:xfrm>
          <a:prstGeom prst="rect">
            <a:avLst/>
          </a:prstGeom>
        </p:spPr>
      </p:pic>
    </p:spTree>
    <p:extLst>
      <p:ext uri="{BB962C8B-B14F-4D97-AF65-F5344CB8AC3E}">
        <p14:creationId xmlns:p14="http://schemas.microsoft.com/office/powerpoint/2010/main" val="3310781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A465EBA-80F4-F198-9F5F-A46D88B39DCC}"/>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71B1BCCB-3827-CA1D-78E3-0D6E05DABD6B}"/>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User tester demographics</a:t>
            </a:r>
            <a:endParaRPr lang="en-US"/>
          </a:p>
        </p:txBody>
      </p:sp>
      <p:pic>
        <p:nvPicPr>
          <p:cNvPr id="2" name="Picture 1" descr="A pie chart showing usage of assistive technologies. Screen magnifier was used by 3, JAWS by 2, NVDA by 1, and VoiceOver by 1.">
            <a:extLst>
              <a:ext uri="{FF2B5EF4-FFF2-40B4-BE49-F238E27FC236}">
                <a16:creationId xmlns:a16="http://schemas.microsoft.com/office/drawing/2014/main" id="{F9950CCC-AA47-D92A-908C-1CC90970DB0E}"/>
              </a:ext>
            </a:extLst>
          </p:cNvPr>
          <p:cNvPicPr>
            <a:picLocks noChangeAspect="1"/>
          </p:cNvPicPr>
          <p:nvPr/>
        </p:nvPicPr>
        <p:blipFill>
          <a:blip r:embed="rId3"/>
          <a:stretch>
            <a:fillRect/>
          </a:stretch>
        </p:blipFill>
        <p:spPr>
          <a:xfrm>
            <a:off x="12908947" y="2650912"/>
            <a:ext cx="9671050" cy="7931150"/>
          </a:xfrm>
          <a:prstGeom prst="rect">
            <a:avLst/>
          </a:prstGeom>
          <a:ln w="6350">
            <a:solidFill>
              <a:schemeClr val="tx1">
                <a:lumMod val="50000"/>
              </a:schemeClr>
            </a:solidFill>
          </a:ln>
        </p:spPr>
      </p:pic>
      <p:pic>
        <p:nvPicPr>
          <p:cNvPr id="5" name="Picture 4" descr="A bar chart showing personas tested with. 3 people identified as blind, and 3 people as low vision.">
            <a:extLst>
              <a:ext uri="{FF2B5EF4-FFF2-40B4-BE49-F238E27FC236}">
                <a16:creationId xmlns:a16="http://schemas.microsoft.com/office/drawing/2014/main" id="{D66AB392-53B4-23BB-3589-E1D09A59F552}"/>
              </a:ext>
            </a:extLst>
          </p:cNvPr>
          <p:cNvPicPr>
            <a:picLocks noChangeAspect="1"/>
          </p:cNvPicPr>
          <p:nvPr/>
        </p:nvPicPr>
        <p:blipFill>
          <a:blip r:embed="rId4"/>
          <a:stretch>
            <a:fillRect/>
          </a:stretch>
        </p:blipFill>
        <p:spPr>
          <a:xfrm>
            <a:off x="2738865" y="2645755"/>
            <a:ext cx="9677400" cy="7924800"/>
          </a:xfrm>
          <a:prstGeom prst="rect">
            <a:avLst/>
          </a:prstGeom>
          <a:ln w="6350">
            <a:solidFill>
              <a:schemeClr val="tx1">
                <a:lumMod val="50000"/>
              </a:schemeClr>
            </a:solidFill>
          </a:ln>
        </p:spPr>
      </p:pic>
    </p:spTree>
    <p:extLst>
      <p:ext uri="{BB962C8B-B14F-4D97-AF65-F5344CB8AC3E}">
        <p14:creationId xmlns:p14="http://schemas.microsoft.com/office/powerpoint/2010/main" val="21553055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35B6942-3668-E69F-2C94-17A9C869A20F}"/>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BFC0EDD0-AC94-78E9-855C-87D5BA9A7183}"/>
              </a:ext>
            </a:extLst>
          </p:cNvPr>
          <p:cNvSpPr txBox="1">
            <a:spLocks noGrp="1"/>
          </p:cNvSpPr>
          <p:nvPr>
            <p:ph type="title"/>
          </p:nvPr>
        </p:nvSpPr>
        <p:spPr>
          <a:xfrm>
            <a:off x="1524000" y="1079500"/>
            <a:ext cx="21392267" cy="1599076"/>
          </a:xfrm>
          <a:prstGeom prst="rect">
            <a:avLst/>
          </a:prstGeom>
          <a:noFill/>
          <a:ln>
            <a:noFill/>
          </a:ln>
        </p:spPr>
        <p:txBody>
          <a:bodyPr spcFirstLastPara="1" wrap="square" lIns="50800" tIns="50800" rIns="50800" bIns="50800" anchor="t" anchorCtr="0">
            <a:normAutofit/>
          </a:bodyPr>
          <a:lstStyle/>
          <a:p>
            <a:r>
              <a:rPr lang="en-US" sz="6600"/>
              <a:t>Initial prototype in Highcharts</a:t>
            </a:r>
            <a:endParaRPr lang="en-US"/>
          </a:p>
        </p:txBody>
      </p:sp>
      <p:pic>
        <p:nvPicPr>
          <p:cNvPr id="2" name="Picture 1" descr="A bar chart with the preferences menu overlaid. The bar chart has poor contrast.">
            <a:extLst>
              <a:ext uri="{FF2B5EF4-FFF2-40B4-BE49-F238E27FC236}">
                <a16:creationId xmlns:a16="http://schemas.microsoft.com/office/drawing/2014/main" id="{E417B2F5-1CC4-8C7F-8B62-F40F812B4437}"/>
              </a:ext>
            </a:extLst>
          </p:cNvPr>
          <p:cNvPicPr>
            <a:picLocks noChangeAspect="1"/>
          </p:cNvPicPr>
          <p:nvPr/>
        </p:nvPicPr>
        <p:blipFill>
          <a:blip r:embed="rId3"/>
          <a:stretch>
            <a:fillRect/>
          </a:stretch>
        </p:blipFill>
        <p:spPr>
          <a:xfrm>
            <a:off x="10865030" y="2166960"/>
            <a:ext cx="12887713" cy="11210383"/>
          </a:xfrm>
          <a:prstGeom prst="rect">
            <a:avLst/>
          </a:prstGeom>
        </p:spPr>
      </p:pic>
      <p:pic>
        <p:nvPicPr>
          <p:cNvPr id="3" name="Picture 2" descr="The preferences menu, with only a few options: Text descriptions, visible alt text, text size, and enhance contrast.">
            <a:extLst>
              <a:ext uri="{FF2B5EF4-FFF2-40B4-BE49-F238E27FC236}">
                <a16:creationId xmlns:a16="http://schemas.microsoft.com/office/drawing/2014/main" id="{1FBEB298-580E-7CAF-3205-5A289A8AEC4A}"/>
              </a:ext>
            </a:extLst>
          </p:cNvPr>
          <p:cNvPicPr>
            <a:picLocks noChangeAspect="1"/>
          </p:cNvPicPr>
          <p:nvPr/>
        </p:nvPicPr>
        <p:blipFill>
          <a:blip r:embed="rId4"/>
          <a:stretch>
            <a:fillRect/>
          </a:stretch>
        </p:blipFill>
        <p:spPr>
          <a:xfrm>
            <a:off x="1521437" y="3422412"/>
            <a:ext cx="9128512" cy="7614888"/>
          </a:xfrm>
          <a:prstGeom prst="rect">
            <a:avLst/>
          </a:prstGeom>
        </p:spPr>
      </p:pic>
    </p:spTree>
    <p:extLst>
      <p:ext uri="{BB962C8B-B14F-4D97-AF65-F5344CB8AC3E}">
        <p14:creationId xmlns:p14="http://schemas.microsoft.com/office/powerpoint/2010/main" val="4181158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4CA308D-1564-C717-F305-E048956F505F}"/>
            </a:ext>
          </a:extLst>
        </p:cNvPr>
        <p:cNvGrpSpPr/>
        <p:nvPr/>
      </p:nvGrpSpPr>
      <p:grpSpPr>
        <a:xfrm>
          <a:off x="0" y="0"/>
          <a:ext cx="0" cy="0"/>
          <a:chOff x="0" y="0"/>
          <a:chExt cx="0" cy="0"/>
        </a:xfrm>
      </p:grpSpPr>
      <p:sp>
        <p:nvSpPr>
          <p:cNvPr id="170" name="Google Shape;170;p5">
            <a:extLst>
              <a:ext uri="{FF2B5EF4-FFF2-40B4-BE49-F238E27FC236}">
                <a16:creationId xmlns:a16="http://schemas.microsoft.com/office/drawing/2014/main" id="{81B175F5-2BC7-9554-A131-B9ED5D497ACC}"/>
              </a:ext>
            </a:extLst>
          </p:cNvPr>
          <p:cNvSpPr txBox="1">
            <a:spLocks noGrp="1"/>
          </p:cNvSpPr>
          <p:nvPr>
            <p:ph type="title"/>
          </p:nvPr>
        </p:nvSpPr>
        <p:spPr>
          <a:xfrm>
            <a:off x="1131533" y="294567"/>
            <a:ext cx="21392267" cy="1599076"/>
          </a:xfrm>
          <a:prstGeom prst="rect">
            <a:avLst/>
          </a:prstGeom>
          <a:noFill/>
          <a:ln>
            <a:noFill/>
          </a:ln>
        </p:spPr>
        <p:txBody>
          <a:bodyPr spcFirstLastPara="1" wrap="square" lIns="50800" tIns="50800" rIns="50800" bIns="50800" anchor="t" anchorCtr="0">
            <a:normAutofit/>
          </a:bodyPr>
          <a:lstStyle/>
          <a:p>
            <a:r>
              <a:rPr lang="en-US" sz="6600"/>
              <a:t>Current prototype</a:t>
            </a:r>
            <a:endParaRPr lang="en-US"/>
          </a:p>
        </p:txBody>
      </p:sp>
      <p:sp>
        <p:nvSpPr>
          <p:cNvPr id="7" name="Google Shape;170;p5">
            <a:extLst>
              <a:ext uri="{FF2B5EF4-FFF2-40B4-BE49-F238E27FC236}">
                <a16:creationId xmlns:a16="http://schemas.microsoft.com/office/drawing/2014/main" id="{D6A488E0-E471-32AE-C684-361B56456219}"/>
              </a:ext>
            </a:extLst>
          </p:cNvPr>
          <p:cNvSpPr txBox="1">
            <a:spLocks/>
          </p:cNvSpPr>
          <p:nvPr/>
        </p:nvSpPr>
        <p:spPr>
          <a:xfrm>
            <a:off x="8883794" y="6443401"/>
            <a:ext cx="6499194" cy="1599076"/>
          </a:xfrm>
          <a:prstGeom prst="rect">
            <a:avLst/>
          </a:prstGeom>
          <a:noFill/>
          <a:ln>
            <a:noFill/>
          </a:ln>
        </p:spPr>
        <p:txBody>
          <a:bodyPr spcFirstLastPara="1" wrap="square" lIns="50800" tIns="50800" rIns="50800" bIns="50800" anchor="t"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1pPr>
            <a:lvl2pPr marR="0" lvl="1"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2pPr>
            <a:lvl3pPr marR="0" lvl="2"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3pPr>
            <a:lvl4pPr marR="0" lvl="3"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4pPr>
            <a:lvl5pPr marR="0" lvl="4"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5pPr>
            <a:lvl6pPr marR="0" lvl="5"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6pPr>
            <a:lvl7pPr marR="0" lvl="6"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7pPr>
            <a:lvl8pPr marR="0" lvl="7"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8pPr>
            <a:lvl9pPr marR="0" lvl="8" algn="l" rtl="0">
              <a:lnSpc>
                <a:spcPct val="90000"/>
              </a:lnSpc>
              <a:spcBef>
                <a:spcPts val="0"/>
              </a:spcBef>
              <a:spcAft>
                <a:spcPts val="0"/>
              </a:spcAft>
              <a:buClr>
                <a:srgbClr val="2F2B37"/>
              </a:buClr>
              <a:buSzPts val="1800"/>
              <a:buFont typeface="IBM Plex Sans Medium"/>
              <a:buNone/>
              <a:defRPr sz="8500" b="0" i="0" u="none" strike="noStrike" cap="none">
                <a:solidFill>
                  <a:srgbClr val="2F2B37"/>
                </a:solidFill>
                <a:latin typeface="IBM Plex Sans Medium"/>
                <a:ea typeface="IBM Plex Sans Medium"/>
                <a:cs typeface="IBM Plex Sans Medium"/>
                <a:sym typeface="IBM Plex Sans Medium"/>
              </a:defRPr>
            </a:lvl9pPr>
          </a:lstStyle>
          <a:p>
            <a:r>
              <a:rPr lang="en-US" sz="6600"/>
              <a:t>(Insert video of end result of PoC)</a:t>
            </a:r>
            <a:endParaRPr lang="en-US"/>
          </a:p>
        </p:txBody>
      </p:sp>
      <p:pic>
        <p:nvPicPr>
          <p:cNvPr id="2" name="Untitled design" descr="Video demonstrating the preferences menu.">
            <a:hlinkClick r:id="" action="ppaction://media"/>
            <a:extLst>
              <a:ext uri="{FF2B5EF4-FFF2-40B4-BE49-F238E27FC236}">
                <a16:creationId xmlns:a16="http://schemas.microsoft.com/office/drawing/2014/main" id="{09415E4F-EF86-4050-F234-4FDF24A8B8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8400" y="1371600"/>
            <a:ext cx="19507200" cy="10972800"/>
          </a:xfrm>
          <a:prstGeom prst="rect">
            <a:avLst/>
          </a:prstGeom>
        </p:spPr>
      </p:pic>
    </p:spTree>
    <p:extLst>
      <p:ext uri="{BB962C8B-B14F-4D97-AF65-F5344CB8AC3E}">
        <p14:creationId xmlns:p14="http://schemas.microsoft.com/office/powerpoint/2010/main" val="286151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5DAB91E9-7E3A-33E8-E7B2-D7E0907D3A0D}"/>
            </a:ext>
          </a:extLst>
        </p:cNvPr>
        <p:cNvGrpSpPr/>
        <p:nvPr/>
      </p:nvGrpSpPr>
      <p:grpSpPr>
        <a:xfrm>
          <a:off x="0" y="0"/>
          <a:ext cx="0" cy="0"/>
          <a:chOff x="0" y="0"/>
          <a:chExt cx="0" cy="0"/>
        </a:xfrm>
      </p:grpSpPr>
      <p:sp>
        <p:nvSpPr>
          <p:cNvPr id="159" name="Google Shape;159;p4">
            <a:extLst>
              <a:ext uri="{FF2B5EF4-FFF2-40B4-BE49-F238E27FC236}">
                <a16:creationId xmlns:a16="http://schemas.microsoft.com/office/drawing/2014/main" id="{FB8A2472-37DF-B0E5-2C3B-1307F0466C9C}"/>
              </a:ext>
            </a:extLst>
          </p:cNvPr>
          <p:cNvSpPr/>
          <p:nvPr/>
        </p:nvSpPr>
        <p:spPr>
          <a:xfrm>
            <a:off x="7369596" y="1126463"/>
            <a:ext cx="17028080" cy="12593541"/>
          </a:xfrm>
          <a:prstGeom prst="rect">
            <a:avLst/>
          </a:prstGeom>
          <a:solidFill>
            <a:srgbClr val="D9DBF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0" name="Google Shape;160;p4">
            <a:extLst>
              <a:ext uri="{FF2B5EF4-FFF2-40B4-BE49-F238E27FC236}">
                <a16:creationId xmlns:a16="http://schemas.microsoft.com/office/drawing/2014/main" id="{282B3F09-6858-C756-6B43-4875C2660FA2}"/>
              </a:ext>
            </a:extLst>
          </p:cNvPr>
          <p:cNvSpPr/>
          <p:nvPr/>
        </p:nvSpPr>
        <p:spPr>
          <a:xfrm rot="10800000" flipH="1">
            <a:off x="7366000" y="1104900"/>
            <a:ext cx="609600" cy="609600"/>
          </a:xfrm>
          <a:custGeom>
            <a:avLst/>
            <a:gdLst/>
            <a:ahLst/>
            <a:cxnLst/>
            <a:rect l="l" t="t" r="r" b="b"/>
            <a:pathLst>
              <a:path w="21600" h="21600" extrusionOk="0">
                <a:moveTo>
                  <a:pt x="0" y="0"/>
                </a:moveTo>
                <a:lnTo>
                  <a:pt x="0" y="21600"/>
                </a:lnTo>
                <a:lnTo>
                  <a:pt x="21600" y="21600"/>
                </a:lnTo>
                <a:close/>
              </a:path>
            </a:pathLst>
          </a:cu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61" name="Google Shape;161;p4">
            <a:extLst>
              <a:ext uri="{FF2B5EF4-FFF2-40B4-BE49-F238E27FC236}">
                <a16:creationId xmlns:a16="http://schemas.microsoft.com/office/drawing/2014/main" id="{C735B9D3-7D93-4F5F-3901-51AE75001D5F}"/>
              </a:ext>
            </a:extLst>
          </p:cNvPr>
          <p:cNvSpPr txBox="1">
            <a:spLocks noGrp="1"/>
          </p:cNvSpPr>
          <p:nvPr>
            <p:ph type="title"/>
          </p:nvPr>
        </p:nvSpPr>
        <p:spPr>
          <a:xfrm>
            <a:off x="1179764" y="3361839"/>
            <a:ext cx="5614736" cy="9084161"/>
          </a:xfrm>
          <a:prstGeom prst="rect">
            <a:avLst/>
          </a:prstGeom>
          <a:noFill/>
          <a:ln>
            <a:noFill/>
          </a:ln>
        </p:spPr>
        <p:txBody>
          <a:bodyPr spcFirstLastPara="1" wrap="square" lIns="50800" tIns="50800" rIns="50800" bIns="50800" anchor="ctr" anchorCtr="0">
            <a:normAutofit/>
          </a:bodyPr>
          <a:lstStyle/>
          <a:p>
            <a:r>
              <a:rPr lang="en-US" sz="7200" i="1"/>
              <a:t>Key learnings</a:t>
            </a:r>
            <a:endParaRPr lang="en-US"/>
          </a:p>
        </p:txBody>
      </p:sp>
      <p:sp>
        <p:nvSpPr>
          <p:cNvPr id="162" name="Google Shape;162;p4">
            <a:extLst>
              <a:ext uri="{FF2B5EF4-FFF2-40B4-BE49-F238E27FC236}">
                <a16:creationId xmlns:a16="http://schemas.microsoft.com/office/drawing/2014/main" id="{D50739B3-D93D-3A5F-5E2D-6D9FBCC4606D}"/>
              </a:ext>
            </a:extLst>
          </p:cNvPr>
          <p:cNvSpPr txBox="1">
            <a:spLocks noGrp="1"/>
          </p:cNvSpPr>
          <p:nvPr>
            <p:ph type="body" idx="1"/>
          </p:nvPr>
        </p:nvSpPr>
        <p:spPr>
          <a:xfrm>
            <a:off x="8484574" y="2425076"/>
            <a:ext cx="14798123" cy="8865848"/>
          </a:xfrm>
          <a:prstGeom prst="rect">
            <a:avLst/>
          </a:prstGeom>
          <a:noFill/>
          <a:ln>
            <a:noFill/>
          </a:ln>
        </p:spPr>
        <p:txBody>
          <a:bodyPr spcFirstLastPara="1" wrap="square" lIns="50800" tIns="50800" rIns="50800" bIns="50800" anchor="t" anchorCtr="0">
            <a:noAutofit/>
          </a:bodyPr>
          <a:lstStyle/>
          <a:p>
            <a:pPr marL="285750" indent="-285750">
              <a:buFont typeface="Arial"/>
              <a:buChar char="•"/>
            </a:pPr>
            <a:r>
              <a:rPr lang="en-US" sz="5400">
                <a:solidFill>
                  <a:srgbClr val="000000"/>
                </a:solidFill>
                <a:latin typeface="Arial"/>
                <a:cs typeface="Arial"/>
              </a:rPr>
              <a:t> Global vs local chart settings </a:t>
            </a:r>
            <a:endParaRPr lang="en-US" sz="5400">
              <a:cs typeface="Arial"/>
            </a:endParaRPr>
          </a:p>
          <a:p>
            <a:pPr marL="285750" indent="-285750">
              <a:buFont typeface="Arial"/>
              <a:buChar char="•"/>
            </a:pPr>
            <a:r>
              <a:rPr lang="en-US" sz="5400">
                <a:solidFill>
                  <a:srgbClr val="000000"/>
                </a:solidFill>
                <a:latin typeface="Arial"/>
                <a:cs typeface="Arial"/>
              </a:rPr>
              <a:t> Screen reader users are not clicking the button</a:t>
            </a:r>
            <a:endParaRPr lang="en-US" sz="5400"/>
          </a:p>
          <a:p>
            <a:pPr marL="285750" indent="-285750">
              <a:buFont typeface="Arial"/>
              <a:buChar char="•"/>
            </a:pPr>
            <a:r>
              <a:rPr lang="en-US" sz="5400">
                <a:solidFill>
                  <a:srgbClr val="000000"/>
                </a:solidFill>
                <a:latin typeface="Arial"/>
                <a:cs typeface="Arial"/>
              </a:rPr>
              <a:t> Full/short chart summary</a:t>
            </a:r>
          </a:p>
          <a:p>
            <a:pPr marL="285750" indent="-285750">
              <a:buFont typeface="Arial"/>
              <a:buChar char="•"/>
            </a:pPr>
            <a:r>
              <a:rPr lang="en-US" sz="5400">
                <a:solidFill>
                  <a:srgbClr val="000000"/>
                </a:solidFill>
                <a:latin typeface="Arial"/>
                <a:cs typeface="Arial"/>
              </a:rPr>
              <a:t> Low vision users appreciated visible descriptions</a:t>
            </a:r>
            <a:endParaRPr lang="en-US" sz="5400"/>
          </a:p>
          <a:p>
            <a:pPr marL="285750" indent="-285750">
              <a:buFont typeface="Arial"/>
              <a:buChar char="•"/>
            </a:pPr>
            <a:r>
              <a:rPr lang="en-US" sz="5400">
                <a:solidFill>
                  <a:srgbClr val="000000"/>
                </a:solidFill>
                <a:latin typeface="Arial"/>
                <a:cs typeface="Arial"/>
              </a:rPr>
              <a:t> Perfect wording is hard to find</a:t>
            </a:r>
            <a:endParaRPr lang="en-US" sz="5400"/>
          </a:p>
          <a:p>
            <a:pPr marL="285750" indent="-285750">
              <a:buFont typeface="Arial"/>
              <a:buChar char="•"/>
            </a:pPr>
            <a:r>
              <a:rPr lang="en-US" sz="5400">
                <a:solidFill>
                  <a:srgbClr val="000000"/>
                </a:solidFill>
                <a:latin typeface="Arial"/>
                <a:cs typeface="Arial"/>
              </a:rPr>
              <a:t> Structure of the menu</a:t>
            </a:r>
          </a:p>
          <a:p>
            <a:pPr marL="285750" indent="-285750">
              <a:buFont typeface="Arial"/>
              <a:buChar char="•"/>
            </a:pPr>
            <a:r>
              <a:rPr lang="en-US" sz="5400">
                <a:solidFill>
                  <a:srgbClr val="000000"/>
                </a:solidFill>
                <a:latin typeface="Arial"/>
                <a:cs typeface="Arial"/>
              </a:rPr>
              <a:t> Low vision users takes the time to tweak</a:t>
            </a:r>
            <a:endParaRPr lang="en-US" sz="5400"/>
          </a:p>
          <a:p>
            <a:pPr marL="0" indent="0">
              <a:spcBef>
                <a:spcPts val="0"/>
              </a:spcBef>
            </a:pPr>
            <a:endParaRPr lang="en-US" sz="5400">
              <a:cs typeface="Arial"/>
            </a:endParaRPr>
          </a:p>
        </p:txBody>
      </p:sp>
      <p:pic>
        <p:nvPicPr>
          <p:cNvPr id="3" name="Graphic 2">
            <a:extLst>
              <a:ext uri="{FF2B5EF4-FFF2-40B4-BE49-F238E27FC236}">
                <a16:creationId xmlns:a16="http://schemas.microsoft.com/office/drawing/2014/main" id="{6369DD54-BA47-9956-C221-5F01AEC33AD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548" y="2176404"/>
            <a:ext cx="3306501" cy="3277564"/>
          </a:xfrm>
          <a:prstGeom prst="rect">
            <a:avLst/>
          </a:prstGeom>
        </p:spPr>
      </p:pic>
      <p:pic>
        <p:nvPicPr>
          <p:cNvPr id="5" name="Picture 4" descr="Highcharts logo">
            <a:extLst>
              <a:ext uri="{FF2B5EF4-FFF2-40B4-BE49-F238E27FC236}">
                <a16:creationId xmlns:a16="http://schemas.microsoft.com/office/drawing/2014/main" id="{C50E5842-C1BF-A1BC-BBAB-6FE79965EF2F}"/>
              </a:ext>
            </a:extLst>
          </p:cNvPr>
          <p:cNvPicPr>
            <a:picLocks noChangeAspect="1"/>
          </p:cNvPicPr>
          <p:nvPr/>
        </p:nvPicPr>
        <p:blipFill>
          <a:blip r:embed="rId5"/>
          <a:stretch>
            <a:fillRect/>
          </a:stretch>
        </p:blipFill>
        <p:spPr>
          <a:xfrm>
            <a:off x="1460263" y="1273030"/>
            <a:ext cx="4629549" cy="1836260"/>
          </a:xfrm>
          <a:prstGeom prst="rect">
            <a:avLst/>
          </a:prstGeom>
        </p:spPr>
      </p:pic>
    </p:spTree>
    <p:extLst>
      <p:ext uri="{BB962C8B-B14F-4D97-AF65-F5344CB8AC3E}">
        <p14:creationId xmlns:p14="http://schemas.microsoft.com/office/powerpoint/2010/main" val="3647265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3">
          <a:extLst>
            <a:ext uri="{FF2B5EF4-FFF2-40B4-BE49-F238E27FC236}">
              <a16:creationId xmlns:a16="http://schemas.microsoft.com/office/drawing/2014/main" id="{26F7A231-4A11-0F03-B70A-E588285E3F9D}"/>
            </a:ext>
          </a:extLst>
        </p:cNvPr>
        <p:cNvGrpSpPr/>
        <p:nvPr/>
      </p:nvGrpSpPr>
      <p:grpSpPr>
        <a:xfrm>
          <a:off x="0" y="0"/>
          <a:ext cx="0" cy="0"/>
          <a:chOff x="0" y="0"/>
          <a:chExt cx="0" cy="0"/>
        </a:xfrm>
      </p:grpSpPr>
      <p:sp>
        <p:nvSpPr>
          <p:cNvPr id="205" name="Google Shape;205;p11">
            <a:extLst>
              <a:ext uri="{FF2B5EF4-FFF2-40B4-BE49-F238E27FC236}">
                <a16:creationId xmlns:a16="http://schemas.microsoft.com/office/drawing/2014/main" id="{0A2C3846-D496-2234-03D4-EEBE9A6D63C4}"/>
              </a:ext>
            </a:extLst>
          </p:cNvPr>
          <p:cNvSpPr txBox="1">
            <a:spLocks noGrp="1"/>
          </p:cNvSpPr>
          <p:nvPr>
            <p:ph type="body" idx="2"/>
          </p:nvPr>
        </p:nvSpPr>
        <p:spPr>
          <a:xfrm>
            <a:off x="1524000" y="3052757"/>
            <a:ext cx="21336000" cy="7610486"/>
          </a:xfrm>
          <a:prstGeom prst="rect">
            <a:avLst/>
          </a:prstGeom>
          <a:noFill/>
          <a:ln>
            <a:noFill/>
          </a:ln>
        </p:spPr>
        <p:txBody>
          <a:bodyPr spcFirstLastPara="1" wrap="square" lIns="50799" tIns="50799" rIns="50799" bIns="50799" anchor="ctr" anchorCtr="0">
            <a:normAutofit/>
          </a:bodyPr>
          <a:lstStyle/>
          <a:p>
            <a:pPr marL="638810" indent="-469900" algn="ctr"/>
            <a:r>
              <a:rPr lang="en-US">
                <a:latin typeface="IBM Plex Sans"/>
              </a:rPr>
              <a:t>"When you end up with something that is just right for me, you enjoy using it more. If it is just 5% better, and you are using it hours a day. That makes a difference." </a:t>
            </a:r>
            <a:endParaRPr lang="en-US"/>
          </a:p>
        </p:txBody>
      </p:sp>
      <p:sp>
        <p:nvSpPr>
          <p:cNvPr id="3" name="Text Placeholder 2">
            <a:extLst>
              <a:ext uri="{FF2B5EF4-FFF2-40B4-BE49-F238E27FC236}">
                <a16:creationId xmlns:a16="http://schemas.microsoft.com/office/drawing/2014/main" id="{2B955771-B887-B490-B001-946F5209A0B1}"/>
              </a:ext>
            </a:extLst>
          </p:cNvPr>
          <p:cNvSpPr>
            <a:spLocks noGrp="1"/>
          </p:cNvSpPr>
          <p:nvPr>
            <p:ph type="body" idx="1"/>
          </p:nvPr>
        </p:nvSpPr>
        <p:spPr/>
        <p:txBody>
          <a:bodyPr>
            <a:normAutofit fontScale="62500" lnSpcReduction="20000"/>
          </a:bodyPr>
          <a:lstStyle/>
          <a:p>
            <a:r>
              <a:rPr lang="en-US" sz="3300"/>
              <a:t>User tester</a:t>
            </a:r>
            <a:endParaRPr lang="en-US"/>
          </a:p>
        </p:txBody>
      </p:sp>
    </p:spTree>
    <p:extLst>
      <p:ext uri="{BB962C8B-B14F-4D97-AF65-F5344CB8AC3E}">
        <p14:creationId xmlns:p14="http://schemas.microsoft.com/office/powerpoint/2010/main" val="3446317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7"/>
          <p:cNvSpPr txBox="1">
            <a:spLocks noGrp="1"/>
          </p:cNvSpPr>
          <p:nvPr>
            <p:ph type="title"/>
          </p:nvPr>
        </p:nvSpPr>
        <p:spPr>
          <a:xfrm>
            <a:off x="11231587" y="3479800"/>
            <a:ext cx="11811001" cy="5080000"/>
          </a:xfrm>
          <a:prstGeom prst="rect">
            <a:avLst/>
          </a:prstGeom>
          <a:noFill/>
          <a:ln>
            <a:noFill/>
          </a:ln>
        </p:spPr>
        <p:txBody>
          <a:bodyPr spcFirstLastPara="1" wrap="square" lIns="50800" tIns="50800" rIns="50800" bIns="50800" anchor="b" anchorCtr="0">
            <a:normAutofit/>
          </a:bodyPr>
          <a:lstStyle/>
          <a:p>
            <a:r>
              <a:rPr lang="en-US"/>
              <a:t>Next steps?</a:t>
            </a:r>
            <a:endParaRPr/>
          </a:p>
        </p:txBody>
      </p:sp>
      <p:sp>
        <p:nvSpPr>
          <p:cNvPr id="244" name="Google Shape;244;p17"/>
          <p:cNvSpPr txBox="1">
            <a:spLocks noGrp="1"/>
          </p:cNvSpPr>
          <p:nvPr>
            <p:ph type="body" idx="1"/>
          </p:nvPr>
        </p:nvSpPr>
        <p:spPr>
          <a:xfrm>
            <a:off x="11484418" y="9834180"/>
            <a:ext cx="11811001" cy="595035"/>
          </a:xfrm>
          <a:prstGeom prst="rect">
            <a:avLst/>
          </a:prstGeom>
          <a:noFill/>
          <a:ln>
            <a:noFill/>
          </a:ln>
        </p:spPr>
        <p:txBody>
          <a:bodyPr spcFirstLastPara="1" wrap="square" lIns="50800" tIns="50800" rIns="50800" bIns="50800" anchor="t" anchorCtr="0">
            <a:spAutoFit/>
          </a:bodyPr>
          <a:lstStyle/>
          <a:p>
            <a:pPr marL="0" indent="0"/>
            <a:r>
              <a:rPr lang="en-US"/>
              <a:t>accessibility@highsoft.com </a:t>
            </a:r>
            <a:endParaRPr lang="nb-NO"/>
          </a:p>
        </p:txBody>
      </p:sp>
      <p:pic>
        <p:nvPicPr>
          <p:cNvPr id="3" name="Picture 2" descr="Human-Computer Interaction Institute (HCII) logo">
            <a:extLst>
              <a:ext uri="{FF2B5EF4-FFF2-40B4-BE49-F238E27FC236}">
                <a16:creationId xmlns:a16="http://schemas.microsoft.com/office/drawing/2014/main" id="{E8F08D5B-2998-C6CE-A2A4-9CDB5D01B684}"/>
              </a:ext>
            </a:extLst>
          </p:cNvPr>
          <p:cNvPicPr>
            <a:picLocks noChangeAspect="1"/>
          </p:cNvPicPr>
          <p:nvPr/>
        </p:nvPicPr>
        <p:blipFill>
          <a:blip r:embed="rId3"/>
          <a:stretch>
            <a:fillRect/>
          </a:stretch>
        </p:blipFill>
        <p:spPr>
          <a:xfrm>
            <a:off x="1654271" y="8942504"/>
            <a:ext cx="4430768" cy="2225306"/>
          </a:xfrm>
          <a:prstGeom prst="rect">
            <a:avLst/>
          </a:prstGeom>
        </p:spPr>
      </p:pic>
      <p:sp>
        <p:nvSpPr>
          <p:cNvPr id="4" name="Google Shape;244;p17">
            <a:extLst>
              <a:ext uri="{FF2B5EF4-FFF2-40B4-BE49-F238E27FC236}">
                <a16:creationId xmlns:a16="http://schemas.microsoft.com/office/drawing/2014/main" id="{2BABA12A-772B-107C-21F0-CB51A40E9055}"/>
              </a:ext>
            </a:extLst>
          </p:cNvPr>
          <p:cNvSpPr txBox="1">
            <a:spLocks/>
          </p:cNvSpPr>
          <p:nvPr/>
        </p:nvSpPr>
        <p:spPr>
          <a:xfrm>
            <a:off x="11484735" y="10556892"/>
            <a:ext cx="11811001" cy="595035"/>
          </a:xfrm>
          <a:prstGeom prst="rect">
            <a:avLst/>
          </a:prstGeom>
          <a:noFill/>
          <a:ln>
            <a:noFill/>
          </a:ln>
        </p:spPr>
        <p:txBody>
          <a:bodyPr spcFirstLastPara="1" wrap="square" lIns="50800" tIns="50800" rIns="50800" bIns="5080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2F2B37"/>
              </a:buClr>
              <a:buSzPts val="3200"/>
              <a:buFont typeface="IBM Plex Sans"/>
              <a:buNone/>
              <a:defRPr sz="3200" b="0" i="0" u="none" strike="noStrike" cap="none">
                <a:solidFill>
                  <a:srgbClr val="2F2B37"/>
                </a:solidFill>
                <a:latin typeface="IBM Plex Sans"/>
                <a:ea typeface="IBM Plex Sans"/>
                <a:cs typeface="IBM Plex Sans"/>
                <a:sym typeface="IBM Plex Sans"/>
              </a:defRPr>
            </a:lvl1pPr>
            <a:lvl2pPr marL="914400" marR="0" lvl="1"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2pPr>
            <a:lvl3pPr marL="1371600" marR="0" lvl="2"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3pPr>
            <a:lvl4pPr marL="1828800" marR="0" lvl="3"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4pPr>
            <a:lvl5pPr marL="2286000" marR="0" lvl="4"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5pPr>
            <a:lvl6pPr marL="2743200" marR="0" lvl="5"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6pPr>
            <a:lvl7pPr marL="3200400" marR="0" lvl="6"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7pPr>
            <a:lvl8pPr marL="3657600" marR="0" lvl="7"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8pPr>
            <a:lvl9pPr marL="4114800" marR="0" lvl="8"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9pPr>
          </a:lstStyle>
          <a:p>
            <a:pPr marL="0" indent="0"/>
            <a:r>
              <a:rPr lang="en-US"/>
              <a:t>accessibility@elsevier.com </a:t>
            </a:r>
            <a:endParaRPr lang="nb-NO"/>
          </a:p>
        </p:txBody>
      </p:sp>
      <p:sp>
        <p:nvSpPr>
          <p:cNvPr id="5" name="Google Shape;244;p17">
            <a:extLst>
              <a:ext uri="{FF2B5EF4-FFF2-40B4-BE49-F238E27FC236}">
                <a16:creationId xmlns:a16="http://schemas.microsoft.com/office/drawing/2014/main" id="{254142BD-D768-F3BE-5F86-870DA7B46CCC}"/>
              </a:ext>
            </a:extLst>
          </p:cNvPr>
          <p:cNvSpPr txBox="1">
            <a:spLocks/>
          </p:cNvSpPr>
          <p:nvPr/>
        </p:nvSpPr>
        <p:spPr>
          <a:xfrm>
            <a:off x="11485032" y="11317605"/>
            <a:ext cx="11811001" cy="595035"/>
          </a:xfrm>
          <a:prstGeom prst="rect">
            <a:avLst/>
          </a:prstGeom>
          <a:noFill/>
          <a:ln>
            <a:noFill/>
          </a:ln>
        </p:spPr>
        <p:txBody>
          <a:bodyPr spcFirstLastPara="1" wrap="square" lIns="50800" tIns="50800" rIns="50800" bIns="5080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2F2B37"/>
              </a:buClr>
              <a:buSzPts val="3200"/>
              <a:buFont typeface="IBM Plex Sans"/>
              <a:buNone/>
              <a:defRPr sz="3200" b="0" i="0" u="none" strike="noStrike" cap="none">
                <a:solidFill>
                  <a:srgbClr val="2F2B37"/>
                </a:solidFill>
                <a:latin typeface="IBM Plex Sans"/>
                <a:ea typeface="IBM Plex Sans"/>
                <a:cs typeface="IBM Plex Sans"/>
                <a:sym typeface="IBM Plex Sans"/>
              </a:defRPr>
            </a:lvl1pPr>
            <a:lvl2pPr marL="914400" marR="0" lvl="1"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2pPr>
            <a:lvl3pPr marL="1371600" marR="0" lvl="2"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3pPr>
            <a:lvl4pPr marL="1828800" marR="0" lvl="3"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4pPr>
            <a:lvl5pPr marL="2286000" marR="0" lvl="4"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5pPr>
            <a:lvl6pPr marL="2743200" marR="0" lvl="5"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6pPr>
            <a:lvl7pPr marL="3200400" marR="0" lvl="6"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7pPr>
            <a:lvl8pPr marL="3657600" marR="0" lvl="7"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8pPr>
            <a:lvl9pPr marL="4114800" marR="0" lvl="8" indent="-228600" algn="l" rtl="0">
              <a:lnSpc>
                <a:spcPct val="100000"/>
              </a:lnSpc>
              <a:spcBef>
                <a:spcPts val="2400"/>
              </a:spcBef>
              <a:spcAft>
                <a:spcPts val="0"/>
              </a:spcAft>
              <a:buClr>
                <a:srgbClr val="2F2B37"/>
              </a:buClr>
              <a:buSzPts val="1800"/>
              <a:buFont typeface="IBM Plex Sans"/>
              <a:buNone/>
              <a:defRPr sz="3600" b="0" i="0" u="none" strike="noStrike" cap="none">
                <a:solidFill>
                  <a:srgbClr val="2F2B37"/>
                </a:solidFill>
                <a:latin typeface="IBM Plex Sans"/>
                <a:ea typeface="IBM Plex Sans"/>
                <a:cs typeface="IBM Plex Sans"/>
                <a:sym typeface="IBM Plex Sans"/>
              </a:defRPr>
            </a:lvl9pPr>
          </a:lstStyle>
          <a:p>
            <a:pPr marL="0" indent="0"/>
            <a:r>
              <a:rPr lang="en-US"/>
              <a:t>fje@cmu.edu</a:t>
            </a:r>
            <a:endParaRPr lang="nb-NO"/>
          </a:p>
        </p:txBody>
      </p:sp>
      <p:pic>
        <p:nvPicPr>
          <p:cNvPr id="9" name="Picture 3" descr="Elsevier logo">
            <a:extLst>
              <a:ext uri="{FF2B5EF4-FFF2-40B4-BE49-F238E27FC236}">
                <a16:creationId xmlns:a16="http://schemas.microsoft.com/office/drawing/2014/main" id="{FB6539A6-6FBB-301E-464D-34C493D7A0C3}"/>
              </a:ext>
            </a:extLst>
          </p:cNvPr>
          <p:cNvPicPr>
            <a:picLocks noChangeAspect="1"/>
          </p:cNvPicPr>
          <p:nvPr/>
        </p:nvPicPr>
        <p:blipFill>
          <a:blip r:embed="rId4"/>
          <a:srcRect l="429" t="501" r="5579" b="1492"/>
          <a:stretch/>
        </p:blipFill>
        <p:spPr>
          <a:xfrm>
            <a:off x="7028093" y="8949409"/>
            <a:ext cx="2079413" cy="237218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E01F16-D654-4CB4-F1D8-929AAE152786}"/>
              </a:ext>
            </a:extLst>
          </p:cNvPr>
          <p:cNvSpPr>
            <a:spLocks noGrp="1"/>
          </p:cNvSpPr>
          <p:nvPr>
            <p:ph type="title" idx="4294967295"/>
          </p:nvPr>
        </p:nvSpPr>
        <p:spPr>
          <a:xfrm>
            <a:off x="1524000" y="3052763"/>
            <a:ext cx="21336000" cy="7610475"/>
          </a:xfrm>
          <a:prstGeom prst="rect">
            <a:avLst/>
          </a:prstGeom>
          <a:noFill/>
          <a:ln>
            <a:noFill/>
            <a:prstDash/>
          </a:ln>
          <a:effectLst/>
        </p:spPr>
        <p:txBody>
          <a:bodyPr rot="0" spcFirstLastPara="1" vertOverflow="overflow" horzOverflow="overflow" vert="horz" wrap="square" lIns="50800" tIns="50800" rIns="50800" bIns="50800" numCol="1" spcCol="0" rtlCol="0" fromWordArt="0" anchor="ctr" anchorCtr="0" forceAA="0" compatLnSpc="1">
            <a:prstTxWarp prst="textNoShape">
              <a:avLst/>
            </a:prstTxWarp>
            <a:normAutofit/>
          </a:bodyPr>
          <a:lstStyle/>
          <a:p>
            <a:pPr marL="457200" marR="0" lvl="0" indent="-228600" algn="l" defTabSz="914400" rtl="0" eaLnBrk="1" fontAlgn="auto" latinLnBrk="0" hangingPunct="1">
              <a:lnSpc>
                <a:spcPct val="100000"/>
              </a:lnSpc>
              <a:spcBef>
                <a:spcPts val="0"/>
              </a:spcBef>
              <a:spcAft>
                <a:spcPts val="0"/>
              </a:spcAft>
              <a:buClr>
                <a:srgbClr val="FFFFFF"/>
              </a:buClr>
              <a:buSzPts val="8000"/>
              <a:buFont typeface="IBM Plex Sans Medium"/>
              <a:buNone/>
              <a:tabLst/>
              <a:defRPr/>
            </a:pPr>
            <a:r>
              <a:rPr kumimoji="0" lang="en-US" sz="8000" b="0" i="0" u="none" strike="noStrike" kern="0" cap="none" spc="0" normalizeH="0" baseline="0" noProof="0">
                <a:ln>
                  <a:noFill/>
                </a:ln>
                <a:solidFill>
                  <a:srgbClr val="FFFFFF"/>
                </a:solidFill>
                <a:effectLst/>
                <a:uLnTx/>
                <a:uFillTx/>
                <a:latin typeface="IBM Plex Sans Medium"/>
                <a:ea typeface="IBM Plex Sans Medium"/>
                <a:cs typeface="IBM Plex Sans Medium"/>
                <a:sym typeface="IBM Plex Sans Medium"/>
              </a:rPr>
              <a:t>“There are probably ways to look for the trend, but I never look because I expect it to be inaccessible.”</a:t>
            </a:r>
          </a:p>
          <a:p>
            <a:pPr marL="457200" marR="0" lvl="0" indent="-228600" algn="l" defTabSz="914400" rtl="0" eaLnBrk="1" fontAlgn="auto" latinLnBrk="0" hangingPunct="1">
              <a:lnSpc>
                <a:spcPct val="100000"/>
              </a:lnSpc>
              <a:spcBef>
                <a:spcPts val="0"/>
              </a:spcBef>
              <a:spcAft>
                <a:spcPts val="0"/>
              </a:spcAft>
              <a:buClr>
                <a:srgbClr val="FFFFFF"/>
              </a:buClr>
              <a:buSzPts val="8000"/>
              <a:buFont typeface="IBM Plex Sans Medium"/>
              <a:buNone/>
              <a:tabLst/>
              <a:defRPr/>
            </a:pPr>
            <a:endParaRPr kumimoji="0" lang="en-US" sz="8000" b="0" i="0" u="none" strike="noStrike" kern="0" cap="none" spc="0" normalizeH="0" baseline="0" noProof="0">
              <a:ln>
                <a:noFill/>
              </a:ln>
              <a:solidFill>
                <a:srgbClr val="FFFFFF"/>
              </a:solidFill>
              <a:effectLst/>
              <a:uLnTx/>
              <a:uFillTx/>
              <a:latin typeface="IBM Plex Sans Medium"/>
              <a:ea typeface="IBM Plex Sans Medium"/>
              <a:cs typeface="IBM Plex Sans Medium"/>
              <a:sym typeface="IBM Plex Sans Medium"/>
            </a:endParaRPr>
          </a:p>
        </p:txBody>
      </p:sp>
      <p:sp>
        <p:nvSpPr>
          <p:cNvPr id="3" name="Text Placeholder 2">
            <a:extLst>
              <a:ext uri="{FF2B5EF4-FFF2-40B4-BE49-F238E27FC236}">
                <a16:creationId xmlns:a16="http://schemas.microsoft.com/office/drawing/2014/main" id="{3C53CA67-77B2-92CA-4642-7D52DC86D401}"/>
              </a:ext>
            </a:extLst>
          </p:cNvPr>
          <p:cNvSpPr>
            <a:spLocks noGrp="1"/>
          </p:cNvSpPr>
          <p:nvPr>
            <p:ph type="body" idx="1"/>
          </p:nvPr>
        </p:nvSpPr>
        <p:spPr>
          <a:xfrm>
            <a:off x="2286000" y="10631280"/>
            <a:ext cx="21291826" cy="1484520"/>
          </a:xfrm>
        </p:spPr>
        <p:txBody>
          <a:bodyPr>
            <a:normAutofit/>
          </a:bodyPr>
          <a:lstStyle/>
          <a:p>
            <a:r>
              <a:rPr lang="en-US" sz="3600">
                <a:solidFill>
                  <a:schemeClr val="bg1"/>
                </a:solidFill>
                <a:hlinkClick r:id="rId3">
                  <a:extLst>
                    <a:ext uri="{A12FA001-AC4F-418D-AE19-62706E023703}">
                      <ahyp:hlinkClr xmlns:ahyp="http://schemas.microsoft.com/office/drawing/2018/hyperlinkcolor" val="tx"/>
                    </a:ext>
                  </a:extLst>
                </a:hlinkClick>
              </a:rPr>
              <a:t>Stanford COVID-19 2021 Viz study</a:t>
            </a:r>
            <a:r>
              <a:rPr lang="en-US" sz="3600"/>
              <a:t> (A. Siu, et al) – Feedback from Person who is Visually impaired </a:t>
            </a:r>
          </a:p>
        </p:txBody>
      </p:sp>
    </p:spTree>
    <p:extLst>
      <p:ext uri="{BB962C8B-B14F-4D97-AF65-F5344CB8AC3E}">
        <p14:creationId xmlns:p14="http://schemas.microsoft.com/office/powerpoint/2010/main" val="3254857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a:extLst>
            <a:ext uri="{FF2B5EF4-FFF2-40B4-BE49-F238E27FC236}">
              <a16:creationId xmlns:a16="http://schemas.microsoft.com/office/drawing/2014/main" id="{B38447A0-5A89-BB45-630E-D89A96314D41}"/>
            </a:ext>
          </a:extLst>
        </p:cNvPr>
        <p:cNvGrpSpPr/>
        <p:nvPr/>
      </p:nvGrpSpPr>
      <p:grpSpPr>
        <a:xfrm>
          <a:off x="0" y="0"/>
          <a:ext cx="0" cy="0"/>
          <a:chOff x="0" y="0"/>
          <a:chExt cx="0" cy="0"/>
        </a:xfrm>
      </p:grpSpPr>
      <p:pic>
        <p:nvPicPr>
          <p:cNvPr id="2" name="Bilde 1" descr="Collage of different charts of various types, including a line chart, column chart, map, but also more specialized charts such as a financial chart and a network graph. All built using Highcharts.">
            <a:extLst>
              <a:ext uri="{FF2B5EF4-FFF2-40B4-BE49-F238E27FC236}">
                <a16:creationId xmlns:a16="http://schemas.microsoft.com/office/drawing/2014/main" id="{3A4486B0-0193-8914-99A1-4BB89B457A3B}"/>
              </a:ext>
            </a:extLst>
          </p:cNvPr>
          <p:cNvPicPr>
            <a:picLocks noChangeAspect="1"/>
          </p:cNvPicPr>
          <p:nvPr/>
        </p:nvPicPr>
        <p:blipFill>
          <a:blip r:embed="rId3"/>
          <a:stretch>
            <a:fillRect/>
          </a:stretch>
        </p:blipFill>
        <p:spPr>
          <a:xfrm>
            <a:off x="0" y="638"/>
            <a:ext cx="24390034" cy="13718028"/>
          </a:xfrm>
          <a:prstGeom prst="rect">
            <a:avLst/>
          </a:prstGeom>
        </p:spPr>
      </p:pic>
    </p:spTree>
    <p:extLst>
      <p:ext uri="{BB962C8B-B14F-4D97-AF65-F5344CB8AC3E}">
        <p14:creationId xmlns:p14="http://schemas.microsoft.com/office/powerpoint/2010/main" val="68869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a:extLst>
            <a:ext uri="{FF2B5EF4-FFF2-40B4-BE49-F238E27FC236}">
              <a16:creationId xmlns:a16="http://schemas.microsoft.com/office/drawing/2014/main" id="{46279100-34F8-A0E9-F2F3-9A44E96F41ED}"/>
            </a:ext>
          </a:extLst>
        </p:cNvPr>
        <p:cNvGrpSpPr/>
        <p:nvPr/>
      </p:nvGrpSpPr>
      <p:grpSpPr>
        <a:xfrm>
          <a:off x="0" y="0"/>
          <a:ext cx="0" cy="0"/>
          <a:chOff x="0" y="0"/>
          <a:chExt cx="0" cy="0"/>
        </a:xfrm>
      </p:grpSpPr>
      <p:sp>
        <p:nvSpPr>
          <p:cNvPr id="188" name="Google Shape;188;p8">
            <a:extLst>
              <a:ext uri="{FF2B5EF4-FFF2-40B4-BE49-F238E27FC236}">
                <a16:creationId xmlns:a16="http://schemas.microsoft.com/office/drawing/2014/main" id="{9DAA3893-1826-5E54-B2F8-3719D93ED9E3}"/>
              </a:ext>
            </a:extLst>
          </p:cNvPr>
          <p:cNvSpPr txBox="1">
            <a:spLocks noGrp="1"/>
          </p:cNvSpPr>
          <p:nvPr>
            <p:ph type="title"/>
          </p:nvPr>
        </p:nvSpPr>
        <p:spPr>
          <a:xfrm>
            <a:off x="1405466" y="1079500"/>
            <a:ext cx="21336001" cy="1433163"/>
          </a:xfrm>
          <a:prstGeom prst="rect">
            <a:avLst/>
          </a:prstGeom>
          <a:noFill/>
          <a:ln>
            <a:noFill/>
          </a:ln>
        </p:spPr>
        <p:txBody>
          <a:bodyPr spcFirstLastPara="1" wrap="square" lIns="50800" tIns="50800" rIns="50800" bIns="50800" anchor="t" anchorCtr="0">
            <a:noAutofit/>
          </a:bodyPr>
          <a:lstStyle/>
          <a:p>
            <a:r>
              <a:rPr lang="en-US" sz="4800"/>
              <a:t>Our Current Research Focus in Accessible Data Vis</a:t>
            </a:r>
            <a:endParaRPr lang="nb-NO"/>
          </a:p>
        </p:txBody>
      </p:sp>
      <p:sp>
        <p:nvSpPr>
          <p:cNvPr id="5" name="TekstSylinder 4">
            <a:extLst>
              <a:ext uri="{FF2B5EF4-FFF2-40B4-BE49-F238E27FC236}">
                <a16:creationId xmlns:a16="http://schemas.microsoft.com/office/drawing/2014/main" id="{3D2692E8-B4AF-19E1-CE09-2F7A4BF8356A}"/>
              </a:ext>
            </a:extLst>
          </p:cNvPr>
          <p:cNvSpPr txBox="1"/>
          <p:nvPr/>
        </p:nvSpPr>
        <p:spPr>
          <a:xfrm>
            <a:off x="1392916" y="3412238"/>
            <a:ext cx="704907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151515"/>
                </a:solidFill>
                <a:latin typeface="IBM Plex Sans"/>
              </a:rPr>
              <a:t>Provide Non-visual Access</a:t>
            </a:r>
            <a:endParaRPr lang="en-US"/>
          </a:p>
          <a:p>
            <a:pPr marL="228600" indent="-228600">
              <a:buFont typeface=""/>
              <a:buChar char="•"/>
            </a:pPr>
            <a:r>
              <a:rPr lang="en-US" sz="3200">
                <a:solidFill>
                  <a:srgbClr val="151515"/>
                </a:solidFill>
                <a:latin typeface="IBM Plex Sans"/>
              </a:rPr>
              <a:t>Data Points</a:t>
            </a:r>
          </a:p>
          <a:p>
            <a:pPr marL="228600" indent="-228600">
              <a:buFont typeface=""/>
              <a:buChar char="•"/>
            </a:pPr>
            <a:r>
              <a:rPr lang="en-US" sz="3200">
                <a:solidFill>
                  <a:srgbClr val="151515"/>
                </a:solidFill>
                <a:latin typeface="IBM Plex Sans"/>
              </a:rPr>
              <a:t>Data Structure</a:t>
            </a:r>
          </a:p>
          <a:p>
            <a:pPr marL="228600" indent="-228600">
              <a:buFont typeface=""/>
              <a:buChar char="•"/>
            </a:pPr>
            <a:r>
              <a:rPr lang="en-US" sz="3200">
                <a:solidFill>
                  <a:srgbClr val="151515"/>
                </a:solidFill>
                <a:latin typeface="IBM Plex Sans"/>
              </a:rPr>
              <a:t>Screen Reader Compatibility</a:t>
            </a:r>
          </a:p>
          <a:p>
            <a:pPr marL="228600" indent="-228600">
              <a:buFont typeface=""/>
              <a:buChar char="•"/>
            </a:pPr>
            <a:r>
              <a:rPr lang="en-US" sz="3200">
                <a:solidFill>
                  <a:srgbClr val="151515"/>
                </a:solidFill>
                <a:latin typeface="IBM Plex Sans"/>
              </a:rPr>
              <a:t>Trends</a:t>
            </a:r>
            <a:endParaRPr lang="en-US"/>
          </a:p>
          <a:p>
            <a:pPr marL="228600" indent="-228600">
              <a:buFont typeface=""/>
              <a:buChar char="•"/>
            </a:pPr>
            <a:r>
              <a:rPr lang="en-US" sz="3200">
                <a:solidFill>
                  <a:srgbClr val="151515"/>
                </a:solidFill>
                <a:latin typeface="IBM Plex Sans"/>
              </a:rPr>
              <a:t>Tactile</a:t>
            </a:r>
          </a:p>
          <a:p>
            <a:pPr marL="228600" indent="-228600">
              <a:buFont typeface=""/>
              <a:buChar char="•"/>
            </a:pPr>
            <a:r>
              <a:rPr lang="en-US" sz="3200">
                <a:solidFill>
                  <a:srgbClr val="151515"/>
                </a:solidFill>
                <a:latin typeface="IBM Plex Sans"/>
              </a:rPr>
              <a:t>Auditory</a:t>
            </a:r>
          </a:p>
          <a:p>
            <a:pPr marL="228600" indent="-228600">
              <a:buFont typeface=""/>
              <a:buChar char="•"/>
            </a:pPr>
            <a:endParaRPr lang="en-US" sz="3200">
              <a:solidFill>
                <a:srgbClr val="151515"/>
              </a:solidFill>
              <a:latin typeface="IBM Plex Sans"/>
            </a:endParaRPr>
          </a:p>
          <a:p>
            <a:pPr marL="228600" indent="-228600">
              <a:buFont typeface=""/>
              <a:buChar char="•"/>
            </a:pPr>
            <a:endParaRPr lang="en-US" sz="3200">
              <a:solidFill>
                <a:srgbClr val="151515"/>
              </a:solidFill>
              <a:latin typeface="IBM Plex Sans"/>
            </a:endParaRPr>
          </a:p>
        </p:txBody>
      </p:sp>
      <p:sp>
        <p:nvSpPr>
          <p:cNvPr id="8" name="TekstSylinder 7">
            <a:extLst>
              <a:ext uri="{FF2B5EF4-FFF2-40B4-BE49-F238E27FC236}">
                <a16:creationId xmlns:a16="http://schemas.microsoft.com/office/drawing/2014/main" id="{1CC6DB70-DF77-6F8D-9955-2D99425194E1}"/>
              </a:ext>
            </a:extLst>
          </p:cNvPr>
          <p:cNvSpPr txBox="1"/>
          <p:nvPr/>
        </p:nvSpPr>
        <p:spPr>
          <a:xfrm>
            <a:off x="8191239" y="3412769"/>
            <a:ext cx="712037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151515"/>
                </a:solidFill>
                <a:latin typeface="IBM Plex Sans"/>
              </a:rPr>
              <a:t>Flexibility/Freedom of Exploration</a:t>
            </a:r>
          </a:p>
          <a:p>
            <a:pPr marL="228600" indent="-228600">
              <a:buFont typeface=""/>
              <a:buChar char="•"/>
            </a:pPr>
            <a:r>
              <a:rPr lang="en-US" sz="3200">
                <a:solidFill>
                  <a:srgbClr val="151515"/>
                </a:solidFill>
                <a:latin typeface="IBM Plex Sans"/>
              </a:rPr>
              <a:t>Keyboard Quick Keys</a:t>
            </a:r>
          </a:p>
          <a:p>
            <a:pPr marL="228600" indent="-228600">
              <a:buFont typeface=""/>
              <a:buChar char="•"/>
            </a:pPr>
            <a:r>
              <a:rPr lang="en-US" sz="3200">
                <a:solidFill>
                  <a:srgbClr val="151515"/>
                </a:solidFill>
                <a:latin typeface="IBM Plex Sans"/>
              </a:rPr>
              <a:t>Application Role</a:t>
            </a:r>
            <a:endParaRPr lang="en-US"/>
          </a:p>
          <a:p>
            <a:pPr marL="228600" indent="-228600">
              <a:buFont typeface=""/>
              <a:buChar char="•"/>
            </a:pPr>
            <a:r>
              <a:rPr lang="en-US" sz="3200">
                <a:solidFill>
                  <a:srgbClr val="151515"/>
                </a:solidFill>
                <a:latin typeface="IBM Plex Sans"/>
              </a:rPr>
              <a:t>Table Vs. Marked Up SVG</a:t>
            </a:r>
          </a:p>
          <a:p>
            <a:pPr marL="228600" indent="-228600">
              <a:buFont typeface=""/>
              <a:buChar char="•"/>
            </a:pPr>
            <a:r>
              <a:rPr lang="en-US" sz="3200">
                <a:solidFill>
                  <a:srgbClr val="151515"/>
                </a:solidFill>
                <a:latin typeface="IBM Plex Sans"/>
              </a:rPr>
              <a:t>Intuitive Orientation Cues</a:t>
            </a:r>
          </a:p>
          <a:p>
            <a:pPr marL="228600" indent="-228600">
              <a:buFont typeface=""/>
              <a:buChar char="•"/>
            </a:pPr>
            <a:endParaRPr lang="en-US" sz="3200">
              <a:solidFill>
                <a:srgbClr val="151515"/>
              </a:solidFill>
              <a:latin typeface="IBM Plex Sans"/>
            </a:endParaRPr>
          </a:p>
        </p:txBody>
      </p:sp>
      <p:sp>
        <p:nvSpPr>
          <p:cNvPr id="10" name="TekstSylinder 9">
            <a:extLst>
              <a:ext uri="{FF2B5EF4-FFF2-40B4-BE49-F238E27FC236}">
                <a16:creationId xmlns:a16="http://schemas.microsoft.com/office/drawing/2014/main" id="{A1433AE9-13E2-21CB-C2F2-CD94E3D22A55}"/>
              </a:ext>
            </a:extLst>
          </p:cNvPr>
          <p:cNvSpPr txBox="1"/>
          <p:nvPr/>
        </p:nvSpPr>
        <p:spPr>
          <a:xfrm>
            <a:off x="1478740" y="1769876"/>
            <a:ext cx="1767834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151515"/>
                </a:solidFill>
                <a:latin typeface="IBM Plex Sans"/>
              </a:rPr>
              <a:t>Next Talk: Interactive Charts for Everyone Thursday 9:20 AM Grand CD</a:t>
            </a:r>
            <a:br>
              <a:rPr lang="en-US" sz="3600" b="1">
                <a:latin typeface="IBM Plex Sans"/>
              </a:rPr>
            </a:br>
            <a:endParaRPr lang="en-US" b="1">
              <a:solidFill>
                <a:srgbClr val="151515"/>
              </a:solidFill>
            </a:endParaRPr>
          </a:p>
        </p:txBody>
      </p:sp>
      <p:sp>
        <p:nvSpPr>
          <p:cNvPr id="11" name="Rektangel 10">
            <a:extLst>
              <a:ext uri="{FF2B5EF4-FFF2-40B4-BE49-F238E27FC236}">
                <a16:creationId xmlns:a16="http://schemas.microsoft.com/office/drawing/2014/main" id="{D16875B4-EC38-CEB8-D75B-13C7A42F9337}"/>
              </a:ext>
            </a:extLst>
          </p:cNvPr>
          <p:cNvSpPr/>
          <p:nvPr/>
        </p:nvSpPr>
        <p:spPr>
          <a:xfrm>
            <a:off x="1058359" y="3228020"/>
            <a:ext cx="22561749" cy="836669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4">
            <a:extLst>
              <a:ext uri="{FF2B5EF4-FFF2-40B4-BE49-F238E27FC236}">
                <a16:creationId xmlns:a16="http://schemas.microsoft.com/office/drawing/2014/main" id="{3AA545E8-EABB-C553-968E-FB69C010CFCD}"/>
              </a:ext>
            </a:extLst>
          </p:cNvPr>
          <p:cNvSpPr txBox="1"/>
          <p:nvPr/>
        </p:nvSpPr>
        <p:spPr>
          <a:xfrm>
            <a:off x="10292352" y="7460890"/>
            <a:ext cx="1006831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151515"/>
                </a:solidFill>
                <a:latin typeface="IBM Plex Sans"/>
              </a:rPr>
              <a:t>Increase User Efficiency</a:t>
            </a:r>
          </a:p>
          <a:p>
            <a:pPr marL="228600" indent="-228600">
              <a:buFont typeface=""/>
              <a:buChar char="•"/>
            </a:pPr>
            <a:r>
              <a:rPr lang="en-US" sz="3200">
                <a:solidFill>
                  <a:srgbClr val="151515"/>
                </a:solidFill>
                <a:latin typeface="IBM Plex Sans"/>
              </a:rPr>
              <a:t>Flexible ways to find data</a:t>
            </a:r>
          </a:p>
          <a:p>
            <a:pPr marL="228600" indent="-228600">
              <a:buFont typeface=""/>
              <a:buChar char="•"/>
            </a:pPr>
            <a:r>
              <a:rPr lang="en-US" sz="3200">
                <a:solidFill>
                  <a:srgbClr val="151515"/>
                </a:solidFill>
                <a:latin typeface="IBM Plex Sans"/>
              </a:rPr>
              <a:t>Improve orientation</a:t>
            </a:r>
          </a:p>
          <a:p>
            <a:pPr marL="228600" indent="-228600">
              <a:buFont typeface=""/>
              <a:buChar char="•"/>
            </a:pPr>
            <a:r>
              <a:rPr lang="en-US" sz="3200">
                <a:solidFill>
                  <a:srgbClr val="151515"/>
                </a:solidFill>
                <a:latin typeface="IBM Plex Sans"/>
              </a:rPr>
              <a:t>Improve Usability overall</a:t>
            </a:r>
            <a:endParaRPr lang="en-US"/>
          </a:p>
          <a:p>
            <a:pPr marL="228600" indent="-228600">
              <a:buFont typeface=""/>
              <a:buChar char="•"/>
            </a:pPr>
            <a:r>
              <a:rPr lang="en-US" sz="3200">
                <a:solidFill>
                  <a:srgbClr val="151515"/>
                </a:solidFill>
                <a:latin typeface="IBM Plex Sans"/>
              </a:rPr>
              <a:t>Simple KB commands</a:t>
            </a:r>
          </a:p>
          <a:p>
            <a:pPr marL="228600" indent="-228600">
              <a:buFont typeface=""/>
              <a:buChar char="•"/>
            </a:pPr>
            <a:endParaRPr lang="en-US" sz="3200">
              <a:solidFill>
                <a:srgbClr val="151515"/>
              </a:solidFill>
              <a:latin typeface="IBM Plex Sans"/>
            </a:endParaRPr>
          </a:p>
          <a:p>
            <a:pPr marL="228600" indent="-228600">
              <a:buFont typeface=""/>
              <a:buChar char="•"/>
            </a:pPr>
            <a:endParaRPr lang="en-US" sz="3200">
              <a:solidFill>
                <a:srgbClr val="151515"/>
              </a:solidFill>
              <a:latin typeface="IBM Plex Sans"/>
            </a:endParaRPr>
          </a:p>
        </p:txBody>
      </p:sp>
      <p:sp>
        <p:nvSpPr>
          <p:cNvPr id="6" name="TekstSylinder 4">
            <a:extLst>
              <a:ext uri="{FF2B5EF4-FFF2-40B4-BE49-F238E27FC236}">
                <a16:creationId xmlns:a16="http://schemas.microsoft.com/office/drawing/2014/main" id="{7A5915FF-7D13-C88A-E766-FDF596E68171}"/>
              </a:ext>
            </a:extLst>
          </p:cNvPr>
          <p:cNvSpPr txBox="1"/>
          <p:nvPr/>
        </p:nvSpPr>
        <p:spPr>
          <a:xfrm>
            <a:off x="1394109" y="7461487"/>
            <a:ext cx="828552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151515"/>
                </a:solidFill>
                <a:latin typeface="IBM Plex Sans"/>
              </a:rPr>
              <a:t>Increase Interactivity and Engagement</a:t>
            </a:r>
          </a:p>
          <a:p>
            <a:pPr marL="228600" indent="-228600">
              <a:buFont typeface=""/>
              <a:buChar char="•"/>
            </a:pPr>
            <a:r>
              <a:rPr lang="en-US" sz="3200">
                <a:solidFill>
                  <a:srgbClr val="151515"/>
                </a:solidFill>
                <a:latin typeface="IBM Plex Sans"/>
              </a:rPr>
              <a:t>Provide multi-sensory experience of data</a:t>
            </a:r>
          </a:p>
          <a:p>
            <a:pPr marL="228600" indent="-228600">
              <a:buFont typeface=""/>
              <a:buChar char="•"/>
            </a:pPr>
            <a:r>
              <a:rPr lang="en-US" sz="3200">
                <a:solidFill>
                  <a:srgbClr val="151515"/>
                </a:solidFill>
                <a:latin typeface="IBM Plex Sans"/>
              </a:rPr>
              <a:t>Efficient Keyboard Model</a:t>
            </a:r>
          </a:p>
          <a:p>
            <a:pPr marL="228600" indent="-228600">
              <a:buFont typeface=""/>
              <a:buChar char="•"/>
            </a:pPr>
            <a:r>
              <a:rPr lang="en-US" sz="3200">
                <a:solidFill>
                  <a:srgbClr val="151515"/>
                </a:solidFill>
                <a:latin typeface="IBM Plex Sans"/>
              </a:rPr>
              <a:t>Ability to discover trends</a:t>
            </a:r>
          </a:p>
          <a:p>
            <a:pPr marL="228600" indent="-228600">
              <a:buFont typeface=""/>
              <a:buChar char="•"/>
            </a:pPr>
            <a:r>
              <a:rPr lang="en-US" sz="3200">
                <a:solidFill>
                  <a:srgbClr val="151515"/>
                </a:solidFill>
                <a:latin typeface="IBM Plex Sans"/>
              </a:rPr>
              <a:t>Device independent </a:t>
            </a:r>
            <a:r>
              <a:rPr lang="en-US" sz="3200" err="1">
                <a:solidFill>
                  <a:srgbClr val="151515"/>
                </a:solidFill>
                <a:latin typeface="IBM Plex Sans"/>
              </a:rPr>
              <a:t>interatction</a:t>
            </a:r>
          </a:p>
          <a:p>
            <a:pPr marL="228600" indent="-228600">
              <a:buFont typeface=""/>
              <a:buChar char="•"/>
            </a:pPr>
            <a:endParaRPr lang="en-US" sz="3200">
              <a:solidFill>
                <a:srgbClr val="151515"/>
              </a:solidFill>
              <a:latin typeface="IBM Plex Sans"/>
            </a:endParaRPr>
          </a:p>
          <a:p>
            <a:endParaRPr lang="en-US" sz="3200">
              <a:solidFill>
                <a:srgbClr val="151515"/>
              </a:solidFill>
              <a:latin typeface="IBM Plex Sans"/>
            </a:endParaRPr>
          </a:p>
          <a:p>
            <a:pPr marL="228600" indent="-228600">
              <a:buFont typeface=""/>
              <a:buChar char="•"/>
            </a:pPr>
            <a:endParaRPr lang="en-US" sz="3200">
              <a:solidFill>
                <a:srgbClr val="151515"/>
              </a:solidFill>
              <a:latin typeface="IBM Plex Sans"/>
            </a:endParaRPr>
          </a:p>
        </p:txBody>
      </p:sp>
      <p:sp>
        <p:nvSpPr>
          <p:cNvPr id="13" name="TekstSylinder 4">
            <a:extLst>
              <a:ext uri="{FF2B5EF4-FFF2-40B4-BE49-F238E27FC236}">
                <a16:creationId xmlns:a16="http://schemas.microsoft.com/office/drawing/2014/main" id="{9A662015-0107-D380-2745-9E88DE0CDE6C}"/>
              </a:ext>
            </a:extLst>
          </p:cNvPr>
          <p:cNvSpPr txBox="1"/>
          <p:nvPr/>
        </p:nvSpPr>
        <p:spPr>
          <a:xfrm>
            <a:off x="15991019" y="3442484"/>
            <a:ext cx="670401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151515"/>
                </a:solidFill>
                <a:latin typeface="IBM Plex Sans"/>
              </a:rPr>
              <a:t>Reduce Information Overload</a:t>
            </a:r>
            <a:endParaRPr lang="en-US"/>
          </a:p>
          <a:p>
            <a:pPr marL="228600" indent="-228600">
              <a:buFont typeface=""/>
              <a:buChar char="•"/>
            </a:pPr>
            <a:r>
              <a:rPr lang="en-US" sz="3200">
                <a:solidFill>
                  <a:srgbClr val="151515"/>
                </a:solidFill>
                <a:latin typeface="IBM Plex Sans"/>
              </a:rPr>
              <a:t>Verbosity</a:t>
            </a:r>
          </a:p>
          <a:p>
            <a:pPr marL="228600" indent="-228600">
              <a:buFont typeface=""/>
              <a:buChar char="•"/>
            </a:pPr>
            <a:r>
              <a:rPr lang="en-US" sz="3200">
                <a:solidFill>
                  <a:srgbClr val="151515"/>
                </a:solidFill>
                <a:latin typeface="IBM Plex Sans"/>
              </a:rPr>
              <a:t>Large Datasets</a:t>
            </a:r>
            <a:endParaRPr lang="en-US"/>
          </a:p>
          <a:p>
            <a:pPr marL="228600" indent="-228600">
              <a:buFont typeface=""/>
              <a:buChar char="•"/>
            </a:pPr>
            <a:r>
              <a:rPr lang="en-US" sz="3200">
                <a:solidFill>
                  <a:srgbClr val="151515"/>
                </a:solidFill>
                <a:latin typeface="IBM Plex Sans"/>
              </a:rPr>
              <a:t>Sparklines</a:t>
            </a:r>
            <a:endParaRPr lang="en-US"/>
          </a:p>
          <a:p>
            <a:pPr marL="228600" indent="-228600">
              <a:buFont typeface=""/>
              <a:buChar char="•"/>
            </a:pPr>
            <a:r>
              <a:rPr lang="en-US" sz="3200">
                <a:solidFill>
                  <a:srgbClr val="151515"/>
                </a:solidFill>
                <a:latin typeface="IBM Plex Sans"/>
              </a:rPr>
              <a:t>Curve Smoothing</a:t>
            </a:r>
          </a:p>
          <a:p>
            <a:pPr marL="228600" indent="-228600">
              <a:buFont typeface=""/>
              <a:buChar char="•"/>
            </a:pPr>
            <a:r>
              <a:rPr lang="en-US" sz="3200">
                <a:solidFill>
                  <a:srgbClr val="151515"/>
                </a:solidFill>
                <a:latin typeface="IBM Plex Sans"/>
              </a:rPr>
              <a:t>AI Summaries </a:t>
            </a:r>
          </a:p>
          <a:p>
            <a:pPr marL="228600" indent="-228600">
              <a:buFont typeface=""/>
              <a:buChar char="•"/>
            </a:pPr>
            <a:endParaRPr lang="en-US" sz="3200">
              <a:solidFill>
                <a:srgbClr val="151515"/>
              </a:solidFill>
              <a:latin typeface="IBM Plex Sans"/>
            </a:endParaRPr>
          </a:p>
        </p:txBody>
      </p:sp>
    </p:spTree>
    <p:extLst>
      <p:ext uri="{BB962C8B-B14F-4D97-AF65-F5344CB8AC3E}">
        <p14:creationId xmlns:p14="http://schemas.microsoft.com/office/powerpoint/2010/main" val="135011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A209D-32CC-5CAD-4356-A48B72A31B4D}"/>
              </a:ext>
            </a:extLst>
          </p:cNvPr>
          <p:cNvSpPr>
            <a:spLocks noGrp="1"/>
          </p:cNvSpPr>
          <p:nvPr>
            <p:ph type="title"/>
          </p:nvPr>
        </p:nvSpPr>
        <p:spPr/>
        <p:txBody>
          <a:bodyPr spcFirstLastPara="1" wrap="square" lIns="50800" tIns="50800" rIns="50800" bIns="50800" anchor="t" anchorCtr="0">
            <a:noAutofit/>
          </a:bodyPr>
          <a:lstStyle/>
          <a:p>
            <a:r>
              <a:rPr lang="en-US" sz="6000"/>
              <a:t>Personalization – The Future of Accessible User Interfaces?</a:t>
            </a:r>
          </a:p>
        </p:txBody>
      </p:sp>
      <p:sp>
        <p:nvSpPr>
          <p:cNvPr id="3" name="Text Placeholder 2">
            <a:extLst>
              <a:ext uri="{FF2B5EF4-FFF2-40B4-BE49-F238E27FC236}">
                <a16:creationId xmlns:a16="http://schemas.microsoft.com/office/drawing/2014/main" id="{0C6E78D8-83A2-9BCE-B551-C76EB18171DE}"/>
              </a:ext>
            </a:extLst>
          </p:cNvPr>
          <p:cNvSpPr>
            <a:spLocks noGrp="1"/>
          </p:cNvSpPr>
          <p:nvPr>
            <p:ph type="body" idx="1"/>
          </p:nvPr>
        </p:nvSpPr>
        <p:spPr>
          <a:xfrm>
            <a:off x="1409367" y="2493057"/>
            <a:ext cx="21336000" cy="8545500"/>
          </a:xfrm>
        </p:spPr>
        <p:txBody>
          <a:bodyPr/>
          <a:lstStyle/>
          <a:p>
            <a:r>
              <a:rPr lang="en-US" b="1"/>
              <a:t>The Future of the Visionaries (CSUN 2023)</a:t>
            </a:r>
            <a:br>
              <a:rPr lang="en-US"/>
            </a:br>
            <a:r>
              <a:rPr lang="en-US"/>
              <a:t>The interface adapts to us rather than Assistive Technology or User Having to Adapt to the interface.</a:t>
            </a:r>
          </a:p>
        </p:txBody>
      </p:sp>
      <p:pic>
        <p:nvPicPr>
          <p:cNvPr id="4" name="Picture 3" descr="A screenshot from the webcast of the CSUN 2023 panel.">
            <a:extLst>
              <a:ext uri="{FF2B5EF4-FFF2-40B4-BE49-F238E27FC236}">
                <a16:creationId xmlns:a16="http://schemas.microsoft.com/office/drawing/2014/main" id="{9CE7579C-1DF8-BBCB-0FA0-B8760C66FC19}"/>
              </a:ext>
            </a:extLst>
          </p:cNvPr>
          <p:cNvPicPr>
            <a:picLocks noChangeAspect="1"/>
          </p:cNvPicPr>
          <p:nvPr/>
        </p:nvPicPr>
        <p:blipFill>
          <a:blip r:embed="rId2"/>
          <a:stretch>
            <a:fillRect/>
          </a:stretch>
        </p:blipFill>
        <p:spPr>
          <a:xfrm>
            <a:off x="1801462" y="3901639"/>
            <a:ext cx="15185185" cy="8699918"/>
          </a:xfrm>
          <a:prstGeom prst="rect">
            <a:avLst/>
          </a:prstGeom>
        </p:spPr>
      </p:pic>
      <p:graphicFrame>
        <p:nvGraphicFramePr>
          <p:cNvPr id="5" name="Table 4">
            <a:extLst>
              <a:ext uri="{FF2B5EF4-FFF2-40B4-BE49-F238E27FC236}">
                <a16:creationId xmlns:a16="http://schemas.microsoft.com/office/drawing/2014/main" id="{1B185BB4-FC53-28BB-FCA5-E7F001911A2B}"/>
              </a:ext>
            </a:extLst>
          </p:cNvPr>
          <p:cNvGraphicFramePr>
            <a:graphicFrameLocks noGrp="1"/>
          </p:cNvGraphicFramePr>
          <p:nvPr>
            <p:extLst>
              <p:ext uri="{D42A27DB-BD31-4B8C-83A1-F6EECF244321}">
                <p14:modId xmlns:p14="http://schemas.microsoft.com/office/powerpoint/2010/main" val="3840762684"/>
              </p:ext>
            </p:extLst>
          </p:nvPr>
        </p:nvGraphicFramePr>
        <p:xfrm>
          <a:off x="17367848" y="3910641"/>
          <a:ext cx="5918879" cy="4218654"/>
        </p:xfrm>
        <a:graphic>
          <a:graphicData uri="http://schemas.openxmlformats.org/drawingml/2006/table">
            <a:tbl>
              <a:tblPr firstRow="1" bandRow="1">
                <a:tableStyleId>{7E9639D4-E3E2-4D34-9284-5A2195B3D0D7}</a:tableStyleId>
              </a:tblPr>
              <a:tblGrid>
                <a:gridCol w="5918879">
                  <a:extLst>
                    <a:ext uri="{9D8B030D-6E8A-4147-A177-3AD203B41FA5}">
                      <a16:colId xmlns:a16="http://schemas.microsoft.com/office/drawing/2014/main" val="1301795816"/>
                    </a:ext>
                  </a:extLst>
                </a:gridCol>
              </a:tblGrid>
              <a:tr h="843731">
                <a:tc>
                  <a:txBody>
                    <a:bodyPr/>
                    <a:lstStyle/>
                    <a:p>
                      <a:r>
                        <a:rPr lang="en-US" sz="4000"/>
                        <a:t>Panelists</a:t>
                      </a:r>
                    </a:p>
                  </a:txBody>
                  <a:tcPr>
                    <a:lnB w="0">
                      <a:noFill/>
                    </a:lnB>
                  </a:tcPr>
                </a:tc>
                <a:extLst>
                  <a:ext uri="{0D108BD9-81ED-4DB2-BD59-A6C34878D82A}">
                    <a16:rowId xmlns:a16="http://schemas.microsoft.com/office/drawing/2014/main" val="375371195"/>
                  </a:ext>
                </a:extLst>
              </a:tr>
              <a:tr h="843730">
                <a:tc>
                  <a:txBody>
                    <a:bodyPr/>
                    <a:lstStyle/>
                    <a:p>
                      <a:pPr lvl="0">
                        <a:buNone/>
                      </a:pPr>
                      <a:r>
                        <a:rPr lang="en-US" sz="4000"/>
                        <a:t>Mike Paciello</a:t>
                      </a:r>
                    </a:p>
                  </a:txBody>
                  <a:tcPr>
                    <a:lnL w="0">
                      <a:noFill/>
                    </a:lnL>
                    <a:lnR w="0">
                      <a:noFill/>
                    </a:lnR>
                    <a:lnT w="0">
                      <a:noFill/>
                    </a:lnT>
                    <a:lnB w="0">
                      <a:noFill/>
                    </a:lnB>
                  </a:tcPr>
                </a:tc>
                <a:extLst>
                  <a:ext uri="{0D108BD9-81ED-4DB2-BD59-A6C34878D82A}">
                    <a16:rowId xmlns:a16="http://schemas.microsoft.com/office/drawing/2014/main" val="2883399903"/>
                  </a:ext>
                </a:extLst>
              </a:tr>
              <a:tr h="843731">
                <a:tc>
                  <a:txBody>
                    <a:bodyPr/>
                    <a:lstStyle/>
                    <a:p>
                      <a:r>
                        <a:rPr lang="en-US" sz="4000"/>
                        <a:t>Dr. Josh Miele</a:t>
                      </a:r>
                    </a:p>
                  </a:txBody>
                  <a:tcPr>
                    <a:lnL w="0">
                      <a:noFill/>
                    </a:lnL>
                    <a:lnR w="0">
                      <a:noFill/>
                    </a:lnR>
                    <a:lnT w="0">
                      <a:noFill/>
                    </a:lnT>
                    <a:lnB w="0">
                      <a:noFill/>
                    </a:lnB>
                  </a:tcPr>
                </a:tc>
                <a:extLst>
                  <a:ext uri="{0D108BD9-81ED-4DB2-BD59-A6C34878D82A}">
                    <a16:rowId xmlns:a16="http://schemas.microsoft.com/office/drawing/2014/main" val="2366509272"/>
                  </a:ext>
                </a:extLst>
              </a:tr>
              <a:tr h="843731">
                <a:tc>
                  <a:txBody>
                    <a:bodyPr/>
                    <a:lstStyle/>
                    <a:p>
                      <a:r>
                        <a:rPr lang="en-US" sz="4000"/>
                        <a:t>Dr. Gregg Vanderheiden</a:t>
                      </a:r>
                    </a:p>
                  </a:txBody>
                  <a:tcPr>
                    <a:lnL w="0">
                      <a:noFill/>
                    </a:lnL>
                    <a:lnR w="0">
                      <a:noFill/>
                    </a:lnR>
                    <a:lnT w="0">
                      <a:noFill/>
                    </a:lnT>
                    <a:lnB w="0">
                      <a:noFill/>
                    </a:lnB>
                  </a:tcPr>
                </a:tc>
                <a:extLst>
                  <a:ext uri="{0D108BD9-81ED-4DB2-BD59-A6C34878D82A}">
                    <a16:rowId xmlns:a16="http://schemas.microsoft.com/office/drawing/2014/main" val="1668779035"/>
                  </a:ext>
                </a:extLst>
              </a:tr>
              <a:tr h="843731">
                <a:tc>
                  <a:txBody>
                    <a:bodyPr/>
                    <a:lstStyle/>
                    <a:p>
                      <a:pPr lvl="0">
                        <a:buNone/>
                      </a:pPr>
                      <a:r>
                        <a:rPr lang="en-US" sz="4000" u="none" strike="noStrike" noProof="0"/>
                        <a:t>Dr. Chieko Asakawa</a:t>
                      </a:r>
                      <a:endParaRPr lang="en-US" sz="4000"/>
                    </a:p>
                  </a:txBody>
                  <a:tcPr>
                    <a:lnL w="0">
                      <a:noFill/>
                    </a:lnL>
                    <a:lnR w="0">
                      <a:noFill/>
                    </a:lnR>
                    <a:lnT w="0">
                      <a:noFill/>
                    </a:lnT>
                    <a:lnB w="0">
                      <a:noFill/>
                    </a:lnB>
                  </a:tcPr>
                </a:tc>
                <a:extLst>
                  <a:ext uri="{0D108BD9-81ED-4DB2-BD59-A6C34878D82A}">
                    <a16:rowId xmlns:a16="http://schemas.microsoft.com/office/drawing/2014/main" val="1829617501"/>
                  </a:ext>
                </a:extLst>
              </a:tr>
            </a:tbl>
          </a:graphicData>
        </a:graphic>
      </p:graphicFrame>
    </p:spTree>
    <p:extLst>
      <p:ext uri="{BB962C8B-B14F-4D97-AF65-F5344CB8AC3E}">
        <p14:creationId xmlns:p14="http://schemas.microsoft.com/office/powerpoint/2010/main" val="3088887851"/>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Egendefinert</PresentationFormat>
  <Slides>59</Slides>
  <Notes>57</Notes>
  <HiddenSlides>0</HiddenSlides>
  <ScaleCrop>false</ScaleCrop>
  <HeadingPairs>
    <vt:vector size="4" baseType="variant">
      <vt:variant>
        <vt:lpstr>Tema</vt:lpstr>
      </vt:variant>
      <vt:variant>
        <vt:i4>1</vt:i4>
      </vt:variant>
      <vt:variant>
        <vt:lpstr>Lysbildetitler</vt:lpstr>
      </vt:variant>
      <vt:variant>
        <vt:i4>59</vt:i4>
      </vt:variant>
    </vt:vector>
  </HeadingPairs>
  <TitlesOfParts>
    <vt:vector size="60" baseType="lpstr">
      <vt:lpstr>21_BasicWhite</vt:lpstr>
      <vt:lpstr>Personalization of Accessible Charts and Graphs</vt:lpstr>
      <vt:lpstr>PowerPoint-presentasjon</vt:lpstr>
      <vt:lpstr>Elsevier Relies on Highcharts to Depict Researcher Performance </vt:lpstr>
      <vt:lpstr>Elsevier + Highcharts (Collaborating Since 2015!)</vt:lpstr>
      <vt:lpstr>Science and Health Depicts Serious Data in Charts and Graphs Bar Chart Depicting Weekly COVID-19 Cases Aug 2020 through Mar 2024 </vt:lpstr>
      <vt:lpstr>“There are probably ways to look for the trend, but I never look because I expect it to be inaccessible.” </vt:lpstr>
      <vt:lpstr>PowerPoint-presentasjon</vt:lpstr>
      <vt:lpstr>Our Current Research Focus in Accessible Data Vis</vt:lpstr>
      <vt:lpstr>Personalization – The Future of Accessible User Interfaces?</vt:lpstr>
      <vt:lpstr>Teaching accessibility and visualization</vt:lpstr>
      <vt:lpstr>What about this visualization might be a barrier?</vt:lpstr>
      <vt:lpstr>PowerPoint-presentasjon</vt:lpstr>
      <vt:lpstr>PowerPoint-presentasjon</vt:lpstr>
      <vt:lpstr>PowerPoint-presentasjon</vt:lpstr>
      <vt:lpstr>PowerPoint-presentasjon</vt:lpstr>
      <vt:lpstr>Can we fix this?</vt:lpstr>
      <vt:lpstr>Maybe we can bump up the text size</vt:lpstr>
      <vt:lpstr>We can reduce visual complexity too</vt:lpstr>
      <vt:lpstr>We can add a more descriptive explanation</vt:lpstr>
      <vt:lpstr>Is this the perfect, most accessible design?</vt:lpstr>
      <vt:lpstr>Bad news...</vt:lpstr>
      <vt:lpstr>Bad news...</vt:lpstr>
      <vt:lpstr>There is no such thing as a single, perfect visualization</vt:lpstr>
      <vt:lpstr>One design cannot fit all</vt:lpstr>
      <vt:lpstr>Why should our chart designs be one-size-fits-all?</vt:lpstr>
      <vt:lpstr>Good design enables personalization </vt:lpstr>
      <vt:lpstr>We have been enabling personalization for years</vt:lpstr>
      <vt:lpstr>We built a preferences menu!</vt:lpstr>
      <vt:lpstr>We took a pass at customization options: 195 categories and 774 choices</vt:lpstr>
      <vt:lpstr>We took a pass at customization options: 195 categories and 774 choices</vt:lpstr>
      <vt:lpstr>We took a pass at customization options: 195 categories and 774 choices</vt:lpstr>
      <vt:lpstr>There are far more unique ways to personalize one visualization than there are atoms in our universe </vt:lpstr>
      <vt:lpstr>We don't want users to build their own access from scratch!</vt:lpstr>
      <vt:lpstr>Don't give users garbage and expect them to clean it up</vt:lpstr>
      <vt:lpstr>"Users: Fix our garbage" (modern overlay strategies)</vt:lpstr>
      <vt:lpstr>Collaborating with the best: Fundamental + Product research</vt:lpstr>
      <vt:lpstr>Why did we choose a "Preferences" menu?</vt:lpstr>
      <vt:lpstr>Why did we choose a "Preferences" menu?</vt:lpstr>
      <vt:lpstr>Why did we choose a "Preferences" menu?</vt:lpstr>
      <vt:lpstr>Why did we choose a "Preferences" menu?</vt:lpstr>
      <vt:lpstr>Why did we choose a "Preferences" menu?</vt:lpstr>
      <vt:lpstr>PowerPoint-presentasjon</vt:lpstr>
      <vt:lpstr>We gave 9 BLV users and 4 developers some levers to pull</vt:lpstr>
      <vt:lpstr>PowerPoint-presentasjon</vt:lpstr>
      <vt:lpstr>PowerPoint-presentasjon</vt:lpstr>
      <vt:lpstr>Fundamental research: Guiding principles</vt:lpstr>
      <vt:lpstr>Fundamental research: Guiding principles</vt:lpstr>
      <vt:lpstr>Fundamental research: Guiding principles</vt:lpstr>
      <vt:lpstr>PowerPoint-presentasjon</vt:lpstr>
      <vt:lpstr>PowerPoint-presentasjon</vt:lpstr>
      <vt:lpstr>Fundamental research: Guiding principles</vt:lpstr>
      <vt:lpstr>PowerPoint-presentasjon</vt:lpstr>
      <vt:lpstr>How to make this available to Highcharts users</vt:lpstr>
      <vt:lpstr>User tester demographics</vt:lpstr>
      <vt:lpstr>Initial prototype in Highcharts</vt:lpstr>
      <vt:lpstr>Current prototype</vt:lpstr>
      <vt:lpstr>Key learnings</vt:lpstr>
      <vt:lpstr>PowerPoint-presentasjon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51</cp:revision>
  <dcterms:modified xsi:type="dcterms:W3CDTF">2025-03-20T08:56:14Z</dcterms:modified>
</cp:coreProperties>
</file>